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277" r:id="rId5"/>
    <p:sldId id="278" r:id="rId6"/>
    <p:sldId id="279" r:id="rId7"/>
    <p:sldId id="256" r:id="rId8"/>
    <p:sldId id="295" r:id="rId9"/>
    <p:sldId id="270" r:id="rId10"/>
    <p:sldId id="272" r:id="rId11"/>
    <p:sldId id="259" r:id="rId12"/>
    <p:sldId id="273" r:id="rId13"/>
    <p:sldId id="260" r:id="rId14"/>
    <p:sldId id="263" r:id="rId15"/>
    <p:sldId id="258" r:id="rId16"/>
    <p:sldId id="264" r:id="rId17"/>
    <p:sldId id="286" r:id="rId18"/>
    <p:sldId id="296" r:id="rId19"/>
    <p:sldId id="297" r:id="rId20"/>
    <p:sldId id="266" r:id="rId21"/>
    <p:sldId id="268" r:id="rId22"/>
    <p:sldId id="265" r:id="rId23"/>
    <p:sldId id="269" r:id="rId24"/>
    <p:sldId id="274" r:id="rId25"/>
    <p:sldId id="288" r:id="rId26"/>
    <p:sldId id="275" r:id="rId27"/>
    <p:sldId id="285" r:id="rId28"/>
    <p:sldId id="289" r:id="rId29"/>
    <p:sldId id="290" r:id="rId30"/>
    <p:sldId id="284" r:id="rId31"/>
    <p:sldId id="281" r:id="rId32"/>
    <p:sldId id="299" r:id="rId33"/>
    <p:sldId id="292" r:id="rId34"/>
    <p:sldId id="257" r:id="rId35"/>
    <p:sldId id="293" r:id="rId36"/>
    <p:sldId id="261" r:id="rId37"/>
    <p:sldId id="27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54">
          <p15:clr>
            <a:srgbClr val="A4A3A4"/>
          </p15:clr>
        </p15:guide>
        <p15:guide id="4" pos="28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3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F7012-F2D6-4AD7-B308-C3028FC9B4C4}" v="36" dt="2020-02-01T01:19:06.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napToObjects="1">
      <p:cViewPr>
        <p:scale>
          <a:sx n="68" d="100"/>
          <a:sy n="68" d="100"/>
        </p:scale>
        <p:origin x="-1128" y="-296"/>
      </p:cViewPr>
      <p:guideLst>
        <p:guide orient="horz" pos="2160"/>
        <p:guide orient="horz" pos="2154"/>
        <p:guide pos="2880"/>
        <p:guide pos="285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9" Type="http://schemas.microsoft.com/office/2015/10/relationships/revisionInfo" Target="revisionInfo.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frost:Library:Mail%20Downloads:All%20Responses_n=470%2011-25-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Bmac:Library:Containers:com.apple.mail:Data:Library:Mail%20Downloads:FC5392A1-F510-44DF-8A9F-6866F2D7C8F1:All%20Responses_n=432%2002-20-15.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472930631138"/>
          <c:y val="0.151918333217197"/>
          <c:w val="0.801017338845205"/>
          <c:h val="0.673396279004947"/>
        </c:manualLayout>
      </c:layout>
      <c:barChart>
        <c:barDir val="col"/>
        <c:grouping val="clustered"/>
        <c:varyColors val="0"/>
        <c:ser>
          <c:idx val="0"/>
          <c:order val="0"/>
          <c:tx>
            <c:strRef>
              <c:f>'Chart 1 Visits'!$J$2</c:f>
              <c:strCache>
                <c:ptCount val="1"/>
                <c:pt idx="0">
                  <c:v>Primary Care</c:v>
                </c:pt>
              </c:strCache>
            </c:strRef>
          </c:tx>
          <c:spPr>
            <a:solidFill>
              <a:srgbClr val="FF0000"/>
            </a:solidFill>
            <a:ln w="19050">
              <a:solidFill>
                <a:schemeClr val="tx1"/>
              </a:solidFill>
              <a:prstDash val="solid"/>
            </a:ln>
          </c:spPr>
          <c:invertIfNegative val="0"/>
          <c:cat>
            <c:strRef>
              <c:f>'Chart 1 Visits'!$K$1:$P$1</c:f>
              <c:strCache>
                <c:ptCount val="6"/>
                <c:pt idx="0">
                  <c:v>None</c:v>
                </c:pt>
                <c:pt idx="1">
                  <c:v>1-2</c:v>
                </c:pt>
                <c:pt idx="2">
                  <c:v>3-5</c:v>
                </c:pt>
                <c:pt idx="3">
                  <c:v>6-10</c:v>
                </c:pt>
                <c:pt idx="4">
                  <c:v>11-20</c:v>
                </c:pt>
                <c:pt idx="5">
                  <c:v>More Than 20</c:v>
                </c:pt>
              </c:strCache>
            </c:strRef>
          </c:cat>
          <c:val>
            <c:numRef>
              <c:f>'Chart 1 Visits'!$K$2:$P$2</c:f>
              <c:numCache>
                <c:formatCode>0%</c:formatCode>
                <c:ptCount val="6"/>
                <c:pt idx="0">
                  <c:v>0.025531914893617</c:v>
                </c:pt>
                <c:pt idx="1">
                  <c:v>0.265957446808511</c:v>
                </c:pt>
                <c:pt idx="2">
                  <c:v>0.412765957446808</c:v>
                </c:pt>
                <c:pt idx="3">
                  <c:v>0.206382978723404</c:v>
                </c:pt>
                <c:pt idx="4">
                  <c:v>0.0659574468085106</c:v>
                </c:pt>
                <c:pt idx="5">
                  <c:v>0.0234042553191489</c:v>
                </c:pt>
              </c:numCache>
            </c:numRef>
          </c:val>
          <c:extLst xmlns:c16r2="http://schemas.microsoft.com/office/drawing/2015/06/chart">
            <c:ext xmlns:c16="http://schemas.microsoft.com/office/drawing/2014/chart" uri="{C3380CC4-5D6E-409C-BE32-E72D297353CC}">
              <c16:uniqueId val="{00000000-ACF6-420D-8588-5DB6A2BB2797}"/>
            </c:ext>
          </c:extLst>
        </c:ser>
        <c:ser>
          <c:idx val="1"/>
          <c:order val="1"/>
          <c:tx>
            <c:strRef>
              <c:f>'Chart 1 Visits'!$J$3</c:f>
              <c:strCache>
                <c:ptCount val="1"/>
                <c:pt idx="0">
                  <c:v>Specialty Care</c:v>
                </c:pt>
              </c:strCache>
            </c:strRef>
          </c:tx>
          <c:spPr>
            <a:solidFill>
              <a:srgbClr val="FFFF00"/>
            </a:solidFill>
            <a:ln w="19050">
              <a:solidFill>
                <a:schemeClr val="tx1"/>
              </a:solidFill>
              <a:prstDash val="solid"/>
            </a:ln>
          </c:spPr>
          <c:invertIfNegative val="0"/>
          <c:cat>
            <c:strRef>
              <c:f>'Chart 1 Visits'!$K$1:$P$1</c:f>
              <c:strCache>
                <c:ptCount val="6"/>
                <c:pt idx="0">
                  <c:v>None</c:v>
                </c:pt>
                <c:pt idx="1">
                  <c:v>1-2</c:v>
                </c:pt>
                <c:pt idx="2">
                  <c:v>3-5</c:v>
                </c:pt>
                <c:pt idx="3">
                  <c:v>6-10</c:v>
                </c:pt>
                <c:pt idx="4">
                  <c:v>11-20</c:v>
                </c:pt>
                <c:pt idx="5">
                  <c:v>More Than 20</c:v>
                </c:pt>
              </c:strCache>
            </c:strRef>
          </c:cat>
          <c:val>
            <c:numRef>
              <c:f>'Chart 1 Visits'!$K$3:$P$3</c:f>
              <c:numCache>
                <c:formatCode>0%</c:formatCode>
                <c:ptCount val="6"/>
                <c:pt idx="0">
                  <c:v>0.14468085106383</c:v>
                </c:pt>
                <c:pt idx="1">
                  <c:v>0.242553191489362</c:v>
                </c:pt>
                <c:pt idx="2">
                  <c:v>0.327659574468085</c:v>
                </c:pt>
                <c:pt idx="3">
                  <c:v>0.185106382978723</c:v>
                </c:pt>
                <c:pt idx="4">
                  <c:v>0.0702127659574468</c:v>
                </c:pt>
                <c:pt idx="5">
                  <c:v>0.0297872340425532</c:v>
                </c:pt>
              </c:numCache>
            </c:numRef>
          </c:val>
          <c:extLst xmlns:c16r2="http://schemas.microsoft.com/office/drawing/2015/06/chart">
            <c:ext xmlns:c16="http://schemas.microsoft.com/office/drawing/2014/chart" uri="{C3380CC4-5D6E-409C-BE32-E72D297353CC}">
              <c16:uniqueId val="{00000001-ACF6-420D-8588-5DB6A2BB2797}"/>
            </c:ext>
          </c:extLst>
        </c:ser>
        <c:ser>
          <c:idx val="2"/>
          <c:order val="2"/>
          <c:tx>
            <c:strRef>
              <c:f>'Chart 1 Visits'!$J$4</c:f>
              <c:strCache>
                <c:ptCount val="1"/>
                <c:pt idx="0">
                  <c:v>Emergency Care</c:v>
                </c:pt>
              </c:strCache>
            </c:strRef>
          </c:tx>
          <c:spPr>
            <a:pattFill prst="wdDnDiag">
              <a:fgClr>
                <a:schemeClr val="bg1"/>
              </a:fgClr>
              <a:bgClr>
                <a:srgbClr val="FFFFFF"/>
              </a:bgClr>
            </a:pattFill>
            <a:ln w="19050">
              <a:solidFill>
                <a:schemeClr val="tx1"/>
              </a:solidFill>
              <a:prstDash val="solid"/>
            </a:ln>
          </c:spPr>
          <c:invertIfNegative val="0"/>
          <c:cat>
            <c:strRef>
              <c:f>'Chart 1 Visits'!$K$1:$P$1</c:f>
              <c:strCache>
                <c:ptCount val="6"/>
                <c:pt idx="0">
                  <c:v>None</c:v>
                </c:pt>
                <c:pt idx="1">
                  <c:v>1-2</c:v>
                </c:pt>
                <c:pt idx="2">
                  <c:v>3-5</c:v>
                </c:pt>
                <c:pt idx="3">
                  <c:v>6-10</c:v>
                </c:pt>
                <c:pt idx="4">
                  <c:v>11-20</c:v>
                </c:pt>
                <c:pt idx="5">
                  <c:v>More Than 20</c:v>
                </c:pt>
              </c:strCache>
            </c:strRef>
          </c:cat>
          <c:val>
            <c:numRef>
              <c:f>'Chart 1 Visits'!$K$4:$P$4</c:f>
              <c:numCache>
                <c:formatCode>0%</c:formatCode>
                <c:ptCount val="6"/>
                <c:pt idx="0">
                  <c:v>0.570212765957447</c:v>
                </c:pt>
                <c:pt idx="1">
                  <c:v>0.334042553191489</c:v>
                </c:pt>
                <c:pt idx="2">
                  <c:v>0.0659574468085106</c:v>
                </c:pt>
                <c:pt idx="3">
                  <c:v>0.025531914893617</c:v>
                </c:pt>
                <c:pt idx="4">
                  <c:v>0.00212765957446808</c:v>
                </c:pt>
                <c:pt idx="5">
                  <c:v>0.00212765957446808</c:v>
                </c:pt>
              </c:numCache>
            </c:numRef>
          </c:val>
          <c:extLst xmlns:c16r2="http://schemas.microsoft.com/office/drawing/2015/06/chart">
            <c:ext xmlns:c16="http://schemas.microsoft.com/office/drawing/2014/chart" uri="{C3380CC4-5D6E-409C-BE32-E72D297353CC}">
              <c16:uniqueId val="{00000002-ACF6-420D-8588-5DB6A2BB2797}"/>
            </c:ext>
          </c:extLst>
        </c:ser>
        <c:dLbls>
          <c:showLegendKey val="0"/>
          <c:showVal val="0"/>
          <c:showCatName val="0"/>
          <c:showSerName val="0"/>
          <c:showPercent val="0"/>
          <c:showBubbleSize val="0"/>
        </c:dLbls>
        <c:gapWidth val="150"/>
        <c:axId val="2119701144"/>
        <c:axId val="2113884104"/>
      </c:barChart>
      <c:catAx>
        <c:axId val="2119701144"/>
        <c:scaling>
          <c:orientation val="minMax"/>
        </c:scaling>
        <c:delete val="0"/>
        <c:axPos val="b"/>
        <c:title>
          <c:tx>
            <c:rich>
              <a:bodyPr/>
              <a:lstStyle/>
              <a:p>
                <a:pPr>
                  <a:defRPr sz="2000"/>
                </a:pPr>
                <a:r>
                  <a:rPr lang="en-US" sz="2000" dirty="0"/>
                  <a:t>Number of visits</a:t>
                </a:r>
              </a:p>
            </c:rich>
          </c:tx>
          <c:layout>
            <c:manualLayout>
              <c:xMode val="edge"/>
              <c:yMode val="edge"/>
              <c:x val="0.391544757719858"/>
              <c:y val="0.920825117448554"/>
            </c:manualLayout>
          </c:layout>
          <c:overlay val="0"/>
          <c:spPr>
            <a:noFill/>
            <a:ln w="25400">
              <a:noFill/>
            </a:ln>
          </c:spPr>
        </c:title>
        <c:numFmt formatCode="General" sourceLinked="1"/>
        <c:majorTickMark val="out"/>
        <c:minorTickMark val="none"/>
        <c:tickLblPos val="nextTo"/>
        <c:spPr>
          <a:ln w="25400">
            <a:solidFill>
              <a:schemeClr val="tx1"/>
            </a:solidFill>
            <a:prstDash val="solid"/>
          </a:ln>
        </c:spPr>
        <c:txPr>
          <a:bodyPr/>
          <a:lstStyle/>
          <a:p>
            <a:pPr>
              <a:defRPr sz="2000"/>
            </a:pPr>
            <a:endParaRPr lang="en-US"/>
          </a:p>
        </c:txPr>
        <c:crossAx val="2113884104"/>
        <c:crosses val="autoZero"/>
        <c:auto val="1"/>
        <c:lblAlgn val="ctr"/>
        <c:lblOffset val="10"/>
        <c:noMultiLvlLbl val="0"/>
      </c:catAx>
      <c:valAx>
        <c:axId val="2113884104"/>
        <c:scaling>
          <c:orientation val="minMax"/>
          <c:max val="0.6"/>
        </c:scaling>
        <c:delete val="0"/>
        <c:axPos val="l"/>
        <c:majorGridlines>
          <c:spPr>
            <a:ln>
              <a:solidFill>
                <a:schemeClr val="tx1"/>
              </a:solidFill>
            </a:ln>
          </c:spPr>
        </c:majorGridlines>
        <c:title>
          <c:tx>
            <c:rich>
              <a:bodyPr rot="-5400000" vert="horz"/>
              <a:lstStyle/>
              <a:p>
                <a:pPr>
                  <a:defRPr sz="2000"/>
                </a:pPr>
                <a:r>
                  <a:rPr lang="en-US" sz="2000" dirty="0"/>
                  <a:t>Percent</a:t>
                </a:r>
                <a:r>
                  <a:rPr lang="en-US" sz="2000" baseline="0" dirty="0"/>
                  <a:t> </a:t>
                </a:r>
                <a:r>
                  <a:rPr lang="en-US" sz="1800" baseline="0" dirty="0"/>
                  <a:t>of</a:t>
                </a:r>
                <a:r>
                  <a:rPr lang="en-US" sz="2000" baseline="0" dirty="0"/>
                  <a:t> </a:t>
                </a:r>
                <a:r>
                  <a:rPr lang="en-US" sz="2000" dirty="0"/>
                  <a:t> Participants</a:t>
                </a:r>
              </a:p>
            </c:rich>
          </c:tx>
          <c:layout>
            <c:manualLayout>
              <c:xMode val="edge"/>
              <c:yMode val="edge"/>
              <c:x val="0.00137079862783895"/>
              <c:y val="0.190837248285141"/>
            </c:manualLayout>
          </c:layout>
          <c:overlay val="0"/>
          <c:spPr>
            <a:noFill/>
            <a:ln w="25400">
              <a:noFill/>
            </a:ln>
          </c:spPr>
        </c:title>
        <c:numFmt formatCode="0%" sourceLinked="1"/>
        <c:majorTickMark val="cross"/>
        <c:minorTickMark val="none"/>
        <c:tickLblPos val="nextTo"/>
        <c:spPr>
          <a:ln w="25400">
            <a:solidFill>
              <a:schemeClr val="tx1"/>
            </a:solidFill>
            <a:prstDash val="solid"/>
          </a:ln>
        </c:spPr>
        <c:txPr>
          <a:bodyPr/>
          <a:lstStyle/>
          <a:p>
            <a:pPr>
              <a:defRPr sz="2000"/>
            </a:pPr>
            <a:endParaRPr lang="en-US"/>
          </a:p>
        </c:txPr>
        <c:crossAx val="2119701144"/>
        <c:crosses val="autoZero"/>
        <c:crossBetween val="between"/>
        <c:majorUnit val="0.2"/>
      </c:valAx>
      <c:spPr>
        <a:noFill/>
        <a:ln w="25400">
          <a:solidFill>
            <a:schemeClr val="tx1"/>
          </a:solidFill>
        </a:ln>
      </c:spPr>
    </c:plotArea>
    <c:legend>
      <c:legendPos val="r"/>
      <c:legendEntry>
        <c:idx val="2"/>
        <c:txPr>
          <a:bodyPr/>
          <a:lstStyle/>
          <a:p>
            <a:pPr>
              <a:defRPr sz="2000"/>
            </a:pPr>
            <a:endParaRPr lang="en-US"/>
          </a:p>
        </c:txPr>
      </c:legendEntry>
      <c:layout>
        <c:manualLayout>
          <c:xMode val="edge"/>
          <c:yMode val="edge"/>
          <c:x val="0.0835626559388133"/>
          <c:y val="1.32394955055396E-5"/>
          <c:w val="0.846118557162694"/>
          <c:h val="0.140324522678541"/>
        </c:manualLayout>
      </c:layout>
      <c:overlay val="0"/>
      <c:spPr>
        <a:noFill/>
        <a:ln w="25400">
          <a:noFill/>
        </a:ln>
      </c:spPr>
      <c:txPr>
        <a:bodyPr/>
        <a:lstStyle/>
        <a:p>
          <a:pPr>
            <a:defRPr sz="2000"/>
          </a:pPr>
          <a:endParaRPr lang="en-US"/>
        </a:p>
      </c:txPr>
    </c:legend>
    <c:plotVisOnly val="1"/>
    <c:dispBlanksAs val="gap"/>
    <c:showDLblsOverMax val="0"/>
  </c:chart>
  <c:spPr>
    <a:noFill/>
    <a:ln w="3175">
      <a:noFill/>
      <a:prstDash val="solid"/>
    </a:ln>
  </c:spPr>
  <c:txPr>
    <a:bodyPr/>
    <a:lstStyle/>
    <a:p>
      <a:pPr>
        <a:defRPr sz="1600" b="0" i="0" u="none" strike="noStrike" baseline="0">
          <a:ln>
            <a:solidFill>
              <a:schemeClr val="tx1"/>
            </a:solidFill>
          </a:ln>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2981400297625"/>
          <c:y val="0.0546399666615489"/>
          <c:w val="0.5501326413359"/>
          <c:h val="0.791464862486506"/>
        </c:manualLayout>
      </c:layout>
      <c:barChart>
        <c:barDir val="bar"/>
        <c:grouping val="clustered"/>
        <c:varyColors val="0"/>
        <c:ser>
          <c:idx val="1"/>
          <c:order val="0"/>
          <c:tx>
            <c:strRef>
              <c:f>'Chart 2 Barriers'!$G$17</c:f>
              <c:strCache>
                <c:ptCount val="1"/>
                <c:pt idx="0">
                  <c:v>Specialty Care</c:v>
                </c:pt>
              </c:strCache>
            </c:strRef>
          </c:tx>
          <c:spPr>
            <a:solidFill>
              <a:srgbClr val="FFFF00"/>
            </a:solidFill>
            <a:ln w="3175">
              <a:solidFill>
                <a:schemeClr val="tx1"/>
              </a:solidFill>
              <a:prstDash val="solid"/>
            </a:ln>
          </c:spPr>
          <c:invertIfNegative val="0"/>
          <c:cat>
            <c:strRef>
              <c:f>'Chart 2 Barriers'!$E$2:$E$13</c:f>
              <c:strCache>
                <c:ptCount val="12"/>
                <c:pt idx="0">
                  <c:v>None/Fully Accessible</c:v>
                </c:pt>
                <c:pt idx="1">
                  <c:v>Other Barriers</c:v>
                </c:pt>
                <c:pt idx="2">
                  <c:v>Transfer Assistance</c:v>
                </c:pt>
                <c:pt idx="3">
                  <c:v>Transfer Aids</c:v>
                </c:pt>
                <c:pt idx="4">
                  <c:v>Exam Table</c:v>
                </c:pt>
                <c:pt idx="5">
                  <c:v>Exam Room</c:v>
                </c:pt>
                <c:pt idx="6">
                  <c:v>Restroom</c:v>
                </c:pt>
                <c:pt idx="7">
                  <c:v>Clinic Hallways</c:v>
                </c:pt>
                <c:pt idx="8">
                  <c:v>Clinic Doorways</c:v>
                </c:pt>
                <c:pt idx="9">
                  <c:v>Exterior Door</c:v>
                </c:pt>
                <c:pt idx="10">
                  <c:v>Ramp or street level entry</c:v>
                </c:pt>
                <c:pt idx="11">
                  <c:v>Accessible Parking</c:v>
                </c:pt>
              </c:strCache>
            </c:strRef>
          </c:cat>
          <c:val>
            <c:numRef>
              <c:f>'Chart 2 Barriers'!$G$18:$G$29</c:f>
              <c:numCache>
                <c:formatCode>0.0%</c:formatCode>
                <c:ptCount val="12"/>
                <c:pt idx="0">
                  <c:v>0.315270935960591</c:v>
                </c:pt>
                <c:pt idx="1">
                  <c:v>0.0443349753694581</c:v>
                </c:pt>
                <c:pt idx="2">
                  <c:v>0.261083743842365</c:v>
                </c:pt>
                <c:pt idx="3">
                  <c:v>0.408866995073892</c:v>
                </c:pt>
                <c:pt idx="4">
                  <c:v>0.458128078817734</c:v>
                </c:pt>
                <c:pt idx="5">
                  <c:v>0.236453201970443</c:v>
                </c:pt>
                <c:pt idx="6">
                  <c:v>0.0788177339901478</c:v>
                </c:pt>
                <c:pt idx="7">
                  <c:v>0.133004926108374</c:v>
                </c:pt>
                <c:pt idx="8">
                  <c:v>0.133004926108374</c:v>
                </c:pt>
                <c:pt idx="9">
                  <c:v>0.266009852216749</c:v>
                </c:pt>
                <c:pt idx="10">
                  <c:v>0.0295566502463054</c:v>
                </c:pt>
                <c:pt idx="11">
                  <c:v>0.157635467980296</c:v>
                </c:pt>
              </c:numCache>
            </c:numRef>
          </c:val>
          <c:extLst xmlns:c16r2="http://schemas.microsoft.com/office/drawing/2015/06/chart">
            <c:ext xmlns:c16="http://schemas.microsoft.com/office/drawing/2014/chart" uri="{C3380CC4-5D6E-409C-BE32-E72D297353CC}">
              <c16:uniqueId val="{00000000-AFB4-420B-87CD-3028E7213826}"/>
            </c:ext>
          </c:extLst>
        </c:ser>
        <c:ser>
          <c:idx val="0"/>
          <c:order val="1"/>
          <c:tx>
            <c:strRef>
              <c:f>'Chart 2 Barriers'!$F$17</c:f>
              <c:strCache>
                <c:ptCount val="1"/>
                <c:pt idx="0">
                  <c:v>Primary Care</c:v>
                </c:pt>
              </c:strCache>
            </c:strRef>
          </c:tx>
          <c:spPr>
            <a:solidFill>
              <a:srgbClr val="FF0000"/>
            </a:solidFill>
            <a:ln w="3175">
              <a:solidFill>
                <a:schemeClr val="tx1"/>
              </a:solidFill>
              <a:prstDash val="solid"/>
            </a:ln>
          </c:spPr>
          <c:invertIfNegative val="0"/>
          <c:cat>
            <c:strRef>
              <c:f>'Chart 2 Barriers'!$E$2:$E$13</c:f>
              <c:strCache>
                <c:ptCount val="12"/>
                <c:pt idx="0">
                  <c:v>None/Fully Accessible</c:v>
                </c:pt>
                <c:pt idx="1">
                  <c:v>Other Barriers</c:v>
                </c:pt>
                <c:pt idx="2">
                  <c:v>Transfer Assistance</c:v>
                </c:pt>
                <c:pt idx="3">
                  <c:v>Transfer Aids</c:v>
                </c:pt>
                <c:pt idx="4">
                  <c:v>Exam Table</c:v>
                </c:pt>
                <c:pt idx="5">
                  <c:v>Exam Room</c:v>
                </c:pt>
                <c:pt idx="6">
                  <c:v>Restroom</c:v>
                </c:pt>
                <c:pt idx="7">
                  <c:v>Clinic Hallways</c:v>
                </c:pt>
                <c:pt idx="8">
                  <c:v>Clinic Doorways</c:v>
                </c:pt>
                <c:pt idx="9">
                  <c:v>Exterior Door</c:v>
                </c:pt>
                <c:pt idx="10">
                  <c:v>Ramp or street level entry</c:v>
                </c:pt>
                <c:pt idx="11">
                  <c:v>Accessible Parking</c:v>
                </c:pt>
              </c:strCache>
            </c:strRef>
          </c:cat>
          <c:val>
            <c:numRef>
              <c:f>'Chart 2 Barriers'!$F$18:$F$29</c:f>
              <c:numCache>
                <c:formatCode>0.0%</c:formatCode>
                <c:ptCount val="12"/>
                <c:pt idx="0">
                  <c:v>0.262210796915167</c:v>
                </c:pt>
                <c:pt idx="1">
                  <c:v>0.107969151670951</c:v>
                </c:pt>
                <c:pt idx="2">
                  <c:v>0.287917737789203</c:v>
                </c:pt>
                <c:pt idx="3">
                  <c:v>0.42159383033419</c:v>
                </c:pt>
                <c:pt idx="4">
                  <c:v>0.544987146529563</c:v>
                </c:pt>
                <c:pt idx="5">
                  <c:v>0.226221079691517</c:v>
                </c:pt>
                <c:pt idx="6">
                  <c:v>0.123393316195373</c:v>
                </c:pt>
                <c:pt idx="7">
                  <c:v>0.149100257069409</c:v>
                </c:pt>
                <c:pt idx="8">
                  <c:v>0.179948586118252</c:v>
                </c:pt>
                <c:pt idx="9">
                  <c:v>0.326478149100257</c:v>
                </c:pt>
                <c:pt idx="10">
                  <c:v>0.038560411311054</c:v>
                </c:pt>
                <c:pt idx="11">
                  <c:v>0.205655526992288</c:v>
                </c:pt>
              </c:numCache>
            </c:numRef>
          </c:val>
          <c:extLst xmlns:c16r2="http://schemas.microsoft.com/office/drawing/2015/06/chart">
            <c:ext xmlns:c16="http://schemas.microsoft.com/office/drawing/2014/chart" uri="{C3380CC4-5D6E-409C-BE32-E72D297353CC}">
              <c16:uniqueId val="{00000001-AFB4-420B-87CD-3028E7213826}"/>
            </c:ext>
          </c:extLst>
        </c:ser>
        <c:dLbls>
          <c:showLegendKey val="0"/>
          <c:showVal val="0"/>
          <c:showCatName val="0"/>
          <c:showSerName val="0"/>
          <c:showPercent val="0"/>
          <c:showBubbleSize val="0"/>
        </c:dLbls>
        <c:gapWidth val="150"/>
        <c:axId val="2079863192"/>
        <c:axId val="2079816072"/>
      </c:barChart>
      <c:catAx>
        <c:axId val="2079863192"/>
        <c:scaling>
          <c:orientation val="minMax"/>
        </c:scaling>
        <c:delete val="0"/>
        <c:axPos val="l"/>
        <c:numFmt formatCode="General" sourceLinked="1"/>
        <c:majorTickMark val="cross"/>
        <c:minorTickMark val="cross"/>
        <c:tickLblPos val="nextTo"/>
        <c:spPr>
          <a:ln w="19050">
            <a:solidFill>
              <a:schemeClr val="tx1"/>
            </a:solidFill>
            <a:prstDash val="solid"/>
          </a:ln>
        </c:spPr>
        <c:txPr>
          <a:bodyPr/>
          <a:lstStyle/>
          <a:p>
            <a:pPr>
              <a:defRPr sz="1600" b="0" i="0">
                <a:solidFill>
                  <a:schemeClr val="tx1"/>
                </a:solidFill>
              </a:defRPr>
            </a:pPr>
            <a:endParaRPr lang="en-US"/>
          </a:p>
        </c:txPr>
        <c:crossAx val="2079816072"/>
        <c:crosses val="autoZero"/>
        <c:auto val="1"/>
        <c:lblAlgn val="ctr"/>
        <c:lblOffset val="100"/>
        <c:noMultiLvlLbl val="0"/>
      </c:catAx>
      <c:valAx>
        <c:axId val="2079816072"/>
        <c:scaling>
          <c:orientation val="minMax"/>
          <c:max val="0.6"/>
        </c:scaling>
        <c:delete val="0"/>
        <c:axPos val="b"/>
        <c:majorGridlines>
          <c:spPr>
            <a:ln>
              <a:noFill/>
            </a:ln>
          </c:spPr>
        </c:majorGridlines>
        <c:minorGridlines>
          <c:spPr>
            <a:ln>
              <a:noFill/>
            </a:ln>
          </c:spPr>
        </c:minorGridlines>
        <c:title>
          <c:tx>
            <c:rich>
              <a:bodyPr/>
              <a:lstStyle/>
              <a:p>
                <a:pPr>
                  <a:defRPr sz="2000" b="0" i="0">
                    <a:solidFill>
                      <a:schemeClr val="tx1"/>
                    </a:solidFill>
                  </a:defRPr>
                </a:pPr>
                <a:r>
                  <a:rPr lang="en-US" sz="2000" b="1" i="0" dirty="0">
                    <a:solidFill>
                      <a:schemeClr val="tx1"/>
                    </a:solidFill>
                  </a:rPr>
                  <a:t>Percentage of</a:t>
                </a:r>
                <a:r>
                  <a:rPr lang="en-US" sz="2000" b="1" i="0" baseline="0" dirty="0">
                    <a:solidFill>
                      <a:schemeClr val="tx1"/>
                    </a:solidFill>
                  </a:rPr>
                  <a:t> </a:t>
                </a:r>
                <a:r>
                  <a:rPr lang="en-US" sz="2000" b="1" i="0" dirty="0">
                    <a:solidFill>
                      <a:schemeClr val="tx1"/>
                    </a:solidFill>
                  </a:rPr>
                  <a:t>Participants Encountering Barrier</a:t>
                </a:r>
              </a:p>
            </c:rich>
          </c:tx>
          <c:layout>
            <c:manualLayout>
              <c:xMode val="edge"/>
              <c:yMode val="edge"/>
              <c:x val="0.393153506627413"/>
              <c:y val="0.9264705022889"/>
            </c:manualLayout>
          </c:layout>
          <c:overlay val="0"/>
          <c:spPr>
            <a:noFill/>
            <a:ln w="25400">
              <a:noFill/>
            </a:ln>
          </c:spPr>
        </c:title>
        <c:numFmt formatCode="0%" sourceLinked="0"/>
        <c:majorTickMark val="cross"/>
        <c:minorTickMark val="cross"/>
        <c:tickLblPos val="nextTo"/>
        <c:spPr>
          <a:ln w="19050">
            <a:solidFill>
              <a:schemeClr val="tx1"/>
            </a:solidFill>
            <a:prstDash val="solid"/>
          </a:ln>
        </c:spPr>
        <c:txPr>
          <a:bodyPr/>
          <a:lstStyle/>
          <a:p>
            <a:pPr>
              <a:defRPr sz="1600" b="0" i="0">
                <a:solidFill>
                  <a:schemeClr val="tx1"/>
                </a:solidFill>
              </a:defRPr>
            </a:pPr>
            <a:endParaRPr lang="en-US"/>
          </a:p>
        </c:txPr>
        <c:crossAx val="2079863192"/>
        <c:crosses val="autoZero"/>
        <c:crossBetween val="between"/>
        <c:majorUnit val="0.2"/>
        <c:minorUnit val="0.1"/>
      </c:valAx>
      <c:spPr>
        <a:noFill/>
        <a:ln w="25400">
          <a:noFill/>
        </a:ln>
      </c:spPr>
    </c:plotArea>
    <c:legend>
      <c:legendPos val="r"/>
      <c:layout>
        <c:manualLayout>
          <c:xMode val="edge"/>
          <c:yMode val="edge"/>
          <c:x val="0.737238970570719"/>
          <c:y val="0.0812382017087224"/>
          <c:w val="0.256957673215137"/>
          <c:h val="0.196565063949765"/>
        </c:manualLayout>
      </c:layout>
      <c:overlay val="0"/>
      <c:spPr>
        <a:noFill/>
        <a:ln w="25400">
          <a:noFill/>
        </a:ln>
      </c:spPr>
      <c:txPr>
        <a:bodyPr/>
        <a:lstStyle/>
        <a:p>
          <a:pPr>
            <a:defRPr sz="2000" b="0" i="0">
              <a:solidFill>
                <a:schemeClr val="tx1"/>
              </a:solidFill>
            </a:defRPr>
          </a:pPr>
          <a:endParaRPr lang="en-US"/>
        </a:p>
      </c:txPr>
    </c:legend>
    <c:plotVisOnly val="1"/>
    <c:dispBlanksAs val="gap"/>
    <c:showDLblsOverMax val="0"/>
  </c:chart>
  <c:spPr>
    <a:no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SCI</c:v>
                </c:pt>
              </c:strCache>
            </c:strRef>
          </c:tx>
          <c:invertIfNegative val="0"/>
          <c:cat>
            <c:strRef>
              <c:f>Sheet1!$A$2:$A$4</c:f>
              <c:strCache>
                <c:ptCount val="3"/>
                <c:pt idx="0">
                  <c:v>Mammogram</c:v>
                </c:pt>
                <c:pt idx="1">
                  <c:v>Pap Smear</c:v>
                </c:pt>
                <c:pt idx="2">
                  <c:v>CRC Screening</c:v>
                </c:pt>
              </c:strCache>
            </c:strRef>
          </c:cat>
          <c:val>
            <c:numRef>
              <c:f>Sheet1!$B$2:$B$4</c:f>
              <c:numCache>
                <c:formatCode>General</c:formatCode>
                <c:ptCount val="3"/>
                <c:pt idx="0">
                  <c:v>40.0</c:v>
                </c:pt>
                <c:pt idx="1">
                  <c:v>60.0</c:v>
                </c:pt>
                <c:pt idx="2">
                  <c:v>65.0</c:v>
                </c:pt>
              </c:numCache>
            </c:numRef>
          </c:val>
          <c:extLst xmlns:c16r2="http://schemas.microsoft.com/office/drawing/2015/06/chart">
            <c:ext xmlns:c16="http://schemas.microsoft.com/office/drawing/2014/chart" uri="{C3380CC4-5D6E-409C-BE32-E72D297353CC}">
              <c16:uniqueId val="{00000000-4B6E-4BE6-9CEC-3DCBD2CF4263}"/>
            </c:ext>
          </c:extLst>
        </c:ser>
        <c:ser>
          <c:idx val="1"/>
          <c:order val="1"/>
          <c:tx>
            <c:strRef>
              <c:f>Sheet1!$C$1</c:f>
              <c:strCache>
                <c:ptCount val="1"/>
                <c:pt idx="0">
                  <c:v>National</c:v>
                </c:pt>
              </c:strCache>
            </c:strRef>
          </c:tx>
          <c:invertIfNegative val="0"/>
          <c:cat>
            <c:strRef>
              <c:f>Sheet1!$A$2:$A$4</c:f>
              <c:strCache>
                <c:ptCount val="3"/>
                <c:pt idx="0">
                  <c:v>Mammogram</c:v>
                </c:pt>
                <c:pt idx="1">
                  <c:v>Pap Smear</c:v>
                </c:pt>
                <c:pt idx="2">
                  <c:v>CRC Screening</c:v>
                </c:pt>
              </c:strCache>
            </c:strRef>
          </c:cat>
          <c:val>
            <c:numRef>
              <c:f>Sheet1!$C$2:$C$4</c:f>
              <c:numCache>
                <c:formatCode>General</c:formatCode>
                <c:ptCount val="3"/>
                <c:pt idx="0">
                  <c:v>52.0</c:v>
                </c:pt>
                <c:pt idx="1">
                  <c:v>76.0</c:v>
                </c:pt>
                <c:pt idx="2">
                  <c:v>55.0</c:v>
                </c:pt>
              </c:numCache>
            </c:numRef>
          </c:val>
          <c:extLst xmlns:c16r2="http://schemas.microsoft.com/office/drawing/2015/06/chart">
            <c:ext xmlns:c16="http://schemas.microsoft.com/office/drawing/2014/chart" uri="{C3380CC4-5D6E-409C-BE32-E72D297353CC}">
              <c16:uniqueId val="{00000001-4B6E-4BE6-9CEC-3DCBD2CF4263}"/>
            </c:ext>
          </c:extLst>
        </c:ser>
        <c:dLbls>
          <c:showLegendKey val="0"/>
          <c:showVal val="0"/>
          <c:showCatName val="0"/>
          <c:showSerName val="0"/>
          <c:showPercent val="0"/>
          <c:showBubbleSize val="0"/>
        </c:dLbls>
        <c:gapWidth val="150"/>
        <c:axId val="2119530760"/>
        <c:axId val="2119533736"/>
      </c:barChart>
      <c:catAx>
        <c:axId val="2119530760"/>
        <c:scaling>
          <c:orientation val="minMax"/>
        </c:scaling>
        <c:delete val="0"/>
        <c:axPos val="b"/>
        <c:numFmt formatCode="General" sourceLinked="0"/>
        <c:majorTickMark val="out"/>
        <c:minorTickMark val="none"/>
        <c:tickLblPos val="nextTo"/>
        <c:crossAx val="2119533736"/>
        <c:crosses val="autoZero"/>
        <c:auto val="1"/>
        <c:lblAlgn val="ctr"/>
        <c:lblOffset val="100"/>
        <c:noMultiLvlLbl val="0"/>
      </c:catAx>
      <c:valAx>
        <c:axId val="2119533736"/>
        <c:scaling>
          <c:orientation val="minMax"/>
        </c:scaling>
        <c:delete val="0"/>
        <c:axPos val="l"/>
        <c:majorGridlines/>
        <c:numFmt formatCode="General" sourceLinked="1"/>
        <c:majorTickMark val="out"/>
        <c:minorTickMark val="none"/>
        <c:tickLblPos val="nextTo"/>
        <c:crossAx val="21195307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No</c:v>
                </c:pt>
              </c:strCache>
            </c:strRef>
          </c:tx>
          <c:invertIfNegative val="0"/>
          <c:cat>
            <c:strRef>
              <c:f>Sheet1!$A$2:$A$4</c:f>
              <c:strCache>
                <c:ptCount val="3"/>
                <c:pt idx="0">
                  <c:v>Weighed?</c:v>
                </c:pt>
                <c:pt idx="1">
                  <c:v>Undressed?</c:v>
                </c:pt>
                <c:pt idx="2">
                  <c:v>Examined in Chair?</c:v>
                </c:pt>
              </c:strCache>
            </c:strRef>
          </c:cat>
          <c:val>
            <c:numRef>
              <c:f>Sheet1!$B$2:$B$4</c:f>
              <c:numCache>
                <c:formatCode>General</c:formatCode>
                <c:ptCount val="3"/>
                <c:pt idx="0">
                  <c:v>89.0</c:v>
                </c:pt>
                <c:pt idx="1">
                  <c:v>88.0</c:v>
                </c:pt>
                <c:pt idx="2">
                  <c:v>15.0</c:v>
                </c:pt>
              </c:numCache>
            </c:numRef>
          </c:val>
          <c:extLst xmlns:c16r2="http://schemas.microsoft.com/office/drawing/2015/06/chart">
            <c:ext xmlns:c16="http://schemas.microsoft.com/office/drawing/2014/chart" uri="{C3380CC4-5D6E-409C-BE32-E72D297353CC}">
              <c16:uniqueId val="{00000000-AB77-4BA3-A658-B6241B975E44}"/>
            </c:ext>
          </c:extLst>
        </c:ser>
        <c:dLbls>
          <c:showLegendKey val="0"/>
          <c:showVal val="0"/>
          <c:showCatName val="0"/>
          <c:showSerName val="0"/>
          <c:showPercent val="0"/>
          <c:showBubbleSize val="0"/>
        </c:dLbls>
        <c:gapWidth val="150"/>
        <c:axId val="2119284104"/>
        <c:axId val="2119287048"/>
      </c:barChart>
      <c:catAx>
        <c:axId val="2119284104"/>
        <c:scaling>
          <c:orientation val="minMax"/>
        </c:scaling>
        <c:delete val="0"/>
        <c:axPos val="b"/>
        <c:numFmt formatCode="General" sourceLinked="0"/>
        <c:majorTickMark val="out"/>
        <c:minorTickMark val="none"/>
        <c:tickLblPos val="nextTo"/>
        <c:crossAx val="2119287048"/>
        <c:crosses val="autoZero"/>
        <c:auto val="1"/>
        <c:lblAlgn val="ctr"/>
        <c:lblOffset val="100"/>
        <c:noMultiLvlLbl val="0"/>
      </c:catAx>
      <c:valAx>
        <c:axId val="2119287048"/>
        <c:scaling>
          <c:orientation val="minMax"/>
        </c:scaling>
        <c:delete val="0"/>
        <c:axPos val="l"/>
        <c:majorGridlines/>
        <c:numFmt formatCode="General" sourceLinked="1"/>
        <c:majorTickMark val="out"/>
        <c:minorTickMark val="none"/>
        <c:tickLblPos val="nextTo"/>
        <c:crossAx val="2119284104"/>
        <c:crosses val="autoZero"/>
        <c:crossBetween val="between"/>
      </c:valAx>
      <c:spPr>
        <a:ln>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0.00866</cdr:x>
      <cdr:y>0.10188</cdr:y>
    </cdr:from>
    <cdr:to>
      <cdr:x>0.1463</cdr:x>
      <cdr:y>0.24827</cdr:y>
    </cdr:to>
    <cdr:sp macro="" textlink="">
      <cdr:nvSpPr>
        <cdr:cNvPr id="2" name="TextBox 1"/>
        <cdr:cNvSpPr txBox="1"/>
      </cdr:nvSpPr>
      <cdr:spPr bwMode="auto">
        <a:xfrm xmlns:a="http://schemas.openxmlformats.org/drawingml/2006/main">
          <a:off x="79146" y="461111"/>
          <a:ext cx="1258594" cy="66256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600" b="1" dirty="0">
              <a:solidFill>
                <a:schemeClr val="tx1"/>
              </a:solidFill>
            </a:rPr>
            <a:t>Facility</a:t>
          </a:r>
        </a:p>
        <a:p xmlns:a="http://schemas.openxmlformats.org/drawingml/2006/main">
          <a:pPr algn="ctr"/>
          <a:r>
            <a:rPr lang="en-US" sz="1600" b="1" dirty="0">
              <a:solidFill>
                <a:schemeClr val="tx1"/>
              </a:solidFill>
            </a:rPr>
            <a:t>Barriers</a:t>
          </a:r>
        </a:p>
      </cdr:txBody>
    </cdr:sp>
  </cdr:relSizeAnchor>
  <cdr:relSizeAnchor xmlns:cdr="http://schemas.openxmlformats.org/drawingml/2006/chartDrawing">
    <cdr:from>
      <cdr:x>0.00792</cdr:x>
      <cdr:y>0.30927</cdr:y>
    </cdr:from>
    <cdr:to>
      <cdr:x>0.14556</cdr:x>
      <cdr:y>0.4394</cdr:y>
    </cdr:to>
    <cdr:sp macro="" textlink="">
      <cdr:nvSpPr>
        <cdr:cNvPr id="3" name="TextBox 2"/>
        <cdr:cNvSpPr txBox="1"/>
      </cdr:nvSpPr>
      <cdr:spPr bwMode="auto">
        <a:xfrm xmlns:a="http://schemas.openxmlformats.org/drawingml/2006/main">
          <a:off x="72398" y="1399744"/>
          <a:ext cx="1258594" cy="5889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600" b="1" dirty="0">
              <a:solidFill>
                <a:schemeClr val="tx1"/>
              </a:solidFill>
            </a:rPr>
            <a:t>Clinic</a:t>
          </a:r>
        </a:p>
        <a:p xmlns:a="http://schemas.openxmlformats.org/drawingml/2006/main">
          <a:pPr algn="ctr"/>
          <a:r>
            <a:rPr lang="en-US" sz="1600" b="1" dirty="0">
              <a:solidFill>
                <a:schemeClr val="tx1"/>
              </a:solidFill>
            </a:rPr>
            <a:t>Barriers</a:t>
          </a:r>
        </a:p>
      </cdr:txBody>
    </cdr:sp>
  </cdr:relSizeAnchor>
  <cdr:relSizeAnchor xmlns:cdr="http://schemas.openxmlformats.org/drawingml/2006/chartDrawing">
    <cdr:from>
      <cdr:x>0.00741</cdr:x>
      <cdr:y>0.54512</cdr:y>
    </cdr:from>
    <cdr:to>
      <cdr:x>0.14505</cdr:x>
      <cdr:y>0.70778</cdr:y>
    </cdr:to>
    <cdr:sp macro="" textlink="">
      <cdr:nvSpPr>
        <cdr:cNvPr id="4" name="TextBox 3"/>
        <cdr:cNvSpPr txBox="1"/>
      </cdr:nvSpPr>
      <cdr:spPr bwMode="auto">
        <a:xfrm xmlns:a="http://schemas.openxmlformats.org/drawingml/2006/main">
          <a:off x="67740" y="2467208"/>
          <a:ext cx="1258593" cy="7361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US" sz="1600" b="1" dirty="0">
              <a:solidFill>
                <a:schemeClr val="tx1"/>
              </a:solidFill>
            </a:rPr>
            <a:t>Exam</a:t>
          </a:r>
        </a:p>
        <a:p xmlns:a="http://schemas.openxmlformats.org/drawingml/2006/main">
          <a:pPr algn="ctr"/>
          <a:r>
            <a:rPr lang="en-US" sz="1600" b="1" dirty="0">
              <a:solidFill>
                <a:schemeClr val="tx1"/>
              </a:solidFill>
            </a:rPr>
            <a:t>Barriers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3E0FB-4563-CF41-94D7-2B0B6E51BD09}" type="datetimeFigureOut">
              <a:rPr lang="en-US" smtClean="0"/>
              <a:t>2/12/20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F6B0C-F417-E24F-B2A1-3457ED361F30}" type="slidenum">
              <a:rPr lang="en-US" smtClean="0"/>
              <a:t>‹#›</a:t>
            </a:fld>
            <a:endParaRPr lang="en-US"/>
          </a:p>
        </p:txBody>
      </p:sp>
    </p:spTree>
    <p:extLst>
      <p:ext uri="{BB962C8B-B14F-4D97-AF65-F5344CB8AC3E}">
        <p14:creationId xmlns:p14="http://schemas.microsoft.com/office/powerpoint/2010/main" val="349464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want to mention that even though this presentation is SCI-specific, some of the secondary effects of SCI that we’ll mention can be found in other neurological diseases like Parkinson’s, ALS, MS, and spinal bifida.</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6</a:t>
            </a:fld>
            <a:endParaRPr lang="en-US"/>
          </a:p>
        </p:txBody>
      </p:sp>
    </p:spTree>
    <p:extLst>
      <p:ext uri="{BB962C8B-B14F-4D97-AF65-F5344CB8AC3E}">
        <p14:creationId xmlns:p14="http://schemas.microsoft.com/office/powerpoint/2010/main" val="181428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in SCI can be visceral, myofascial, or</a:t>
            </a:r>
            <a:r>
              <a:rPr lang="en-US" baseline="0" dirty="0"/>
              <a:t> neuropathic.  Altered/diminished sensation doesn’t preclude sensing pain, but can make evaluation difficult.  Good physical exam is critically important.</a:t>
            </a:r>
            <a:endParaRPr lang="en-US" dirty="0"/>
          </a:p>
        </p:txBody>
      </p:sp>
      <p:sp>
        <p:nvSpPr>
          <p:cNvPr id="4" name="Slide Number Placeholder 3"/>
          <p:cNvSpPr>
            <a:spLocks noGrp="1"/>
          </p:cNvSpPr>
          <p:nvPr>
            <p:ph type="sldNum" sz="quarter" idx="10"/>
          </p:nvPr>
        </p:nvSpPr>
        <p:spPr/>
        <p:txBody>
          <a:bodyPr/>
          <a:lstStyle/>
          <a:p>
            <a:fld id="{9674AA0F-F089-4B31-AD95-02FA5D453184}" type="slidenum">
              <a:rPr lang="en-US" smtClean="0"/>
              <a:t>17</a:t>
            </a:fld>
            <a:endParaRPr lang="en-US"/>
          </a:p>
        </p:txBody>
      </p:sp>
    </p:spTree>
    <p:extLst>
      <p:ext uri="{BB962C8B-B14F-4D97-AF65-F5344CB8AC3E}">
        <p14:creationId xmlns:p14="http://schemas.microsoft.com/office/powerpoint/2010/main" val="310917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a:t>
            </a:r>
            <a:r>
              <a:rPr lang="en-US" baseline="0" dirty="0"/>
              <a:t> the data behind many of the meds we use aren’t that great.</a:t>
            </a:r>
          </a:p>
          <a:p>
            <a:r>
              <a:rPr lang="en-US" baseline="0" dirty="0"/>
              <a:t>This study by Cardenas gave us our first glimpse into the patient’s voice.  </a:t>
            </a:r>
          </a:p>
          <a:p>
            <a:r>
              <a:rPr lang="en-US" dirty="0"/>
              <a:t>Cardenas sent surveys to 399 people with SCI</a:t>
            </a:r>
            <a:r>
              <a:rPr lang="en-US" baseline="0" dirty="0"/>
              <a:t> in the Seattle area.  Response rate around 50%.  Asked about approaches to pain and efficacy.  Asked about traditional meds (</a:t>
            </a:r>
            <a:r>
              <a:rPr lang="en-US" baseline="0" dirty="0" err="1"/>
              <a:t>gabapentinoids</a:t>
            </a:r>
            <a:r>
              <a:rPr lang="en-US" baseline="0" dirty="0"/>
              <a:t>, TCAs, Benzos, opiates) and more complementary approaches (massage, icing, medicinal cannabis, etc.).  Among the scripts, </a:t>
            </a:r>
            <a:r>
              <a:rPr lang="en-US" baseline="0" dirty="0" smtClean="0"/>
              <a:t>opioids </a:t>
            </a:r>
            <a:r>
              <a:rPr lang="en-US" baseline="0" dirty="0"/>
              <a:t>provided the greatest relief (6.2/10), but provided just several hours of relief.  Among the less traditional approaches, MC scores 6.6/10.  Of note, among the people with the most severe pain, less than half were on scripts that had been prescribed for them in the past.  They’re simply not that effective, and their side effects can be quite severe.</a:t>
            </a:r>
            <a:endParaRPr lang="en-US" dirty="0"/>
          </a:p>
        </p:txBody>
      </p:sp>
      <p:sp>
        <p:nvSpPr>
          <p:cNvPr id="4" name="Slide Number Placeholder 3"/>
          <p:cNvSpPr>
            <a:spLocks noGrp="1"/>
          </p:cNvSpPr>
          <p:nvPr>
            <p:ph type="sldNum" sz="quarter" idx="10"/>
          </p:nvPr>
        </p:nvSpPr>
        <p:spPr/>
        <p:txBody>
          <a:bodyPr/>
          <a:lstStyle/>
          <a:p>
            <a:fld id="{9674AA0F-F089-4B31-AD95-02FA5D453184}" type="slidenum">
              <a:rPr lang="en-US" smtClean="0"/>
              <a:t>18</a:t>
            </a:fld>
            <a:endParaRPr lang="en-US"/>
          </a:p>
        </p:txBody>
      </p:sp>
    </p:spTree>
    <p:extLst>
      <p:ext uri="{BB962C8B-B14F-4D97-AF65-F5344CB8AC3E}">
        <p14:creationId xmlns:p14="http://schemas.microsoft.com/office/powerpoint/2010/main" val="190602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a:t>
            </a:r>
            <a:r>
              <a:rPr lang="en-US" baseline="0" dirty="0"/>
              <a:t> most comprehensive recommendations to date.  Of note, the authors didn’t recommend against Duloxetine (or medicinal cannabis), they just said that </a:t>
            </a:r>
            <a:r>
              <a:rPr lang="en-US" baseline="0" dirty="0" smtClean="0"/>
              <a:t>there are </a:t>
            </a:r>
            <a:r>
              <a:rPr lang="en-US" baseline="0" dirty="0"/>
              <a:t>insufficient data to recommend.  Also note the problem.  The meds that are recommended are the very meds that the participants in Cardenas’ study rated as relatively ineffective.</a:t>
            </a:r>
            <a:endParaRPr lang="en-US" dirty="0"/>
          </a:p>
        </p:txBody>
      </p:sp>
      <p:sp>
        <p:nvSpPr>
          <p:cNvPr id="4" name="Slide Number Placeholder 3"/>
          <p:cNvSpPr>
            <a:spLocks noGrp="1"/>
          </p:cNvSpPr>
          <p:nvPr>
            <p:ph type="sldNum" sz="quarter" idx="10"/>
          </p:nvPr>
        </p:nvSpPr>
        <p:spPr/>
        <p:txBody>
          <a:bodyPr/>
          <a:lstStyle/>
          <a:p>
            <a:fld id="{9674AA0F-F089-4B31-AD95-02FA5D453184}" type="slidenum">
              <a:rPr lang="en-US" smtClean="0"/>
              <a:t>19</a:t>
            </a:fld>
            <a:endParaRPr lang="en-US"/>
          </a:p>
        </p:txBody>
      </p:sp>
    </p:spTree>
    <p:extLst>
      <p:ext uri="{BB962C8B-B14F-4D97-AF65-F5344CB8AC3E}">
        <p14:creationId xmlns:p14="http://schemas.microsoft.com/office/powerpoint/2010/main" val="306882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National study of 353 people with SCI and their history with cannabis.</a:t>
            </a:r>
            <a:r>
              <a:rPr lang="en-US" baseline="0" dirty="0" smtClean="0"/>
              <a:t>  Over half identified as either current or past users of medicinal cannabis. </a:t>
            </a:r>
            <a:r>
              <a:rPr lang="en-US" dirty="0" smtClean="0"/>
              <a:t>Notable</a:t>
            </a:r>
            <a:r>
              <a:rPr lang="en-US" baseline="0" dirty="0" smtClean="0"/>
              <a:t> that 63.6 reported that MC had offered great relief and 30.2% that it had offered a little relief.  6.3% that there was no relief or made the symptoms worse.  We mention this because MC is legal i</a:t>
            </a:r>
            <a:r>
              <a:rPr lang="en-US" dirty="0" smtClean="0"/>
              <a:t>n NJ. And, while SCI isn’t specifically an indication, chronic pain and intractable spasticity are. </a:t>
            </a:r>
            <a:r>
              <a:rPr lang="en-US" baseline="0" dirty="0" smtClean="0"/>
              <a:t>So, MC may be a good option for your patients who aren’t finding relief with more traditional meds.</a:t>
            </a:r>
          </a:p>
          <a:p>
            <a:r>
              <a:rPr lang="en-US" dirty="0" smtClean="0"/>
              <a:t>So</a:t>
            </a:r>
            <a:r>
              <a:rPr lang="en-US" dirty="0"/>
              <a:t>, what about MC? </a:t>
            </a:r>
            <a:endParaRPr lang="en-US" baseline="0" dirty="0"/>
          </a:p>
          <a:p>
            <a:endParaRPr lang="en-US" dirty="0"/>
          </a:p>
        </p:txBody>
      </p:sp>
      <p:sp>
        <p:nvSpPr>
          <p:cNvPr id="4" name="Slide Number Placeholder 3"/>
          <p:cNvSpPr>
            <a:spLocks noGrp="1"/>
          </p:cNvSpPr>
          <p:nvPr>
            <p:ph type="sldNum" sz="quarter" idx="10"/>
          </p:nvPr>
        </p:nvSpPr>
        <p:spPr/>
        <p:txBody>
          <a:bodyPr/>
          <a:lstStyle/>
          <a:p>
            <a:fld id="{9674AA0F-F089-4B31-AD95-02FA5D453184}" type="slidenum">
              <a:rPr lang="en-US" smtClean="0"/>
              <a:t>20</a:t>
            </a:fld>
            <a:endParaRPr lang="en-US"/>
          </a:p>
        </p:txBody>
      </p:sp>
    </p:spTree>
    <p:extLst>
      <p:ext uri="{BB962C8B-B14F-4D97-AF65-F5344CB8AC3E}">
        <p14:creationId xmlns:p14="http://schemas.microsoft.com/office/powerpoint/2010/main" val="229186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Complicated</a:t>
            </a:r>
            <a:r>
              <a:rPr lang="en-US" baseline="0" dirty="0"/>
              <a:t> pathophysiology, but have to do with imbalance between parasympathetic </a:t>
            </a:r>
            <a:r>
              <a:rPr lang="en-US" baseline="0" dirty="0" smtClean="0"/>
              <a:t>and sympathetic inputs.  Of note, AD is considered a medical emergency, as it can lead to retinal and intracranial bleeds, </a:t>
            </a:r>
            <a:r>
              <a:rPr lang="en-US" baseline="0" dirty="0" err="1" smtClean="0"/>
              <a:t>Mis</a:t>
            </a:r>
            <a:r>
              <a:rPr lang="en-US" baseline="0" dirty="0" smtClean="0"/>
              <a:t>, strokes, and even death.  </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21</a:t>
            </a:fld>
            <a:endParaRPr lang="en-US"/>
          </a:p>
        </p:txBody>
      </p:sp>
    </p:spTree>
    <p:extLst>
      <p:ext uri="{BB962C8B-B14F-4D97-AF65-F5344CB8AC3E}">
        <p14:creationId xmlns:p14="http://schemas.microsoft.com/office/powerpoint/2010/main" val="3952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cases are due to bladder or bowel issues, there are many other potential causes, and if there’s not immediate resolution, a thorough</a:t>
            </a:r>
            <a:r>
              <a:rPr lang="en-US" baseline="0" dirty="0" smtClean="0"/>
              <a:t> evaluation is absolutely necessary</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22</a:t>
            </a:fld>
            <a:endParaRPr lang="en-US"/>
          </a:p>
        </p:txBody>
      </p:sp>
    </p:spTree>
    <p:extLst>
      <p:ext uri="{BB962C8B-B14F-4D97-AF65-F5344CB8AC3E}">
        <p14:creationId xmlns:p14="http://schemas.microsoft.com/office/powerpoint/2010/main" val="64138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-Post-prandial hypotension has to do with post-prandial pooling of blood in splanchnic vessels and an inability to compensate.  Unclear prevalence, but thought to be vastly under-diagnosed.</a:t>
            </a:r>
            <a:endParaRPr lang="en-US" dirty="0"/>
          </a:p>
          <a:p>
            <a:r>
              <a:rPr lang="en-US" dirty="0"/>
              <a:t>-AD needs to be evaluated</a:t>
            </a:r>
            <a:r>
              <a:rPr lang="en-US" baseline="0" dirty="0"/>
              <a:t> and treated quickly.  </a:t>
            </a:r>
          </a:p>
          <a:p>
            <a:r>
              <a:rPr lang="en-US" baseline="0" dirty="0"/>
              <a:t>-Availability of AD wallet cards</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B29F6B0C-F417-E24F-B2A1-3457ED361F30}" type="slidenum">
              <a:rPr lang="en-US" smtClean="0"/>
              <a:t>23</a:t>
            </a:fld>
            <a:endParaRPr lang="en-US"/>
          </a:p>
        </p:txBody>
      </p:sp>
    </p:spTree>
    <p:extLst>
      <p:ext uri="{BB962C8B-B14F-4D97-AF65-F5344CB8AC3E}">
        <p14:creationId xmlns:p14="http://schemas.microsoft.com/office/powerpoint/2010/main" val="292900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UMN most common</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25</a:t>
            </a:fld>
            <a:endParaRPr lang="en-US"/>
          </a:p>
        </p:txBody>
      </p:sp>
    </p:spTree>
    <p:extLst>
      <p:ext uri="{BB962C8B-B14F-4D97-AF65-F5344CB8AC3E}">
        <p14:creationId xmlns:p14="http://schemas.microsoft.com/office/powerpoint/2010/main" val="263341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premorbid bowel pattern--</a:t>
            </a:r>
            <a:r>
              <a:rPr lang="en-US" baseline="0" dirty="0" smtClean="0"/>
              <a:t> </a:t>
            </a:r>
            <a:r>
              <a:rPr lang="en-US" dirty="0" smtClean="0"/>
              <a:t>Keep program same time And Frequency --Eat or drink something 30 minutes prior to starting program-Consider hydration and diet-Gravity helps-PRIVACY If a </a:t>
            </a:r>
            <a:r>
              <a:rPr lang="en-US" dirty="0" err="1" smtClean="0"/>
              <a:t>pt</a:t>
            </a:r>
            <a:r>
              <a:rPr lang="en-US" dirty="0" smtClean="0"/>
              <a:t> comes in wearing a diaper you know there is a problem</a:t>
            </a:r>
          </a:p>
          <a:p>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26</a:t>
            </a:fld>
            <a:endParaRPr lang="en-US"/>
          </a:p>
        </p:txBody>
      </p:sp>
    </p:spTree>
    <p:extLst>
      <p:ext uri="{BB962C8B-B14F-4D97-AF65-F5344CB8AC3E}">
        <p14:creationId xmlns:p14="http://schemas.microsoft.com/office/powerpoint/2010/main" val="1162419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a:t>
            </a:r>
            <a:r>
              <a:rPr lang="en-US" dirty="0" err="1" smtClean="0"/>
              <a:t>pt</a:t>
            </a:r>
            <a:r>
              <a:rPr lang="en-US" dirty="0" smtClean="0"/>
              <a:t> comes in wearing a diaper you know there is a problem</a:t>
            </a:r>
          </a:p>
          <a:p>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27</a:t>
            </a:fld>
            <a:endParaRPr lang="en-US"/>
          </a:p>
        </p:txBody>
      </p:sp>
    </p:spTree>
    <p:extLst>
      <p:ext uri="{BB962C8B-B14F-4D97-AF65-F5344CB8AC3E}">
        <p14:creationId xmlns:p14="http://schemas.microsoft.com/office/powerpoint/2010/main" val="306150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audience members help</a:t>
            </a:r>
            <a:r>
              <a:rPr lang="en-US" baseline="0" dirty="0"/>
              <a:t> take care of people living with SCI</a:t>
            </a:r>
          </a:p>
          <a:p>
            <a:r>
              <a:rPr lang="en-US" baseline="0" dirty="0"/>
              <a:t>Also mention that violence accounts for around 13% of SCI and sports another 8%</a:t>
            </a:r>
          </a:p>
        </p:txBody>
      </p:sp>
      <p:sp>
        <p:nvSpPr>
          <p:cNvPr id="4" name="Slide Number Placeholder 3"/>
          <p:cNvSpPr>
            <a:spLocks noGrp="1"/>
          </p:cNvSpPr>
          <p:nvPr>
            <p:ph type="sldNum" sz="quarter" idx="10"/>
          </p:nvPr>
        </p:nvSpPr>
        <p:spPr/>
        <p:txBody>
          <a:bodyPr/>
          <a:lstStyle/>
          <a:p>
            <a:fld id="{B29F6B0C-F417-E24F-B2A1-3457ED361F30}" type="slidenum">
              <a:rPr lang="en-US" smtClean="0"/>
              <a:t>7</a:t>
            </a:fld>
            <a:endParaRPr lang="en-US"/>
          </a:p>
        </p:txBody>
      </p:sp>
    </p:spTree>
    <p:extLst>
      <p:ext uri="{BB962C8B-B14F-4D97-AF65-F5344CB8AC3E}">
        <p14:creationId xmlns:p14="http://schemas.microsoft.com/office/powerpoint/2010/main" val="2850017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CAUTI’S</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28</a:t>
            </a:fld>
            <a:endParaRPr lang="en-US"/>
          </a:p>
        </p:txBody>
      </p:sp>
    </p:spTree>
    <p:extLst>
      <p:ext uri="{BB962C8B-B14F-4D97-AF65-F5344CB8AC3E}">
        <p14:creationId xmlns:p14="http://schemas.microsoft.com/office/powerpoint/2010/main" val="249363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Yearly </a:t>
            </a:r>
            <a:r>
              <a:rPr lang="en-US" dirty="0" err="1" smtClean="0"/>
              <a:t>Urodynamics</a:t>
            </a:r>
            <a:r>
              <a:rPr lang="en-US" dirty="0" smtClean="0"/>
              <a:t>        COMPLIANCE    </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29</a:t>
            </a:fld>
            <a:endParaRPr lang="en-US"/>
          </a:p>
        </p:txBody>
      </p:sp>
    </p:spTree>
    <p:extLst>
      <p:ext uri="{BB962C8B-B14F-4D97-AF65-F5344CB8AC3E}">
        <p14:creationId xmlns:p14="http://schemas.microsoft.com/office/powerpoint/2010/main" val="328272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a:t>
            </a:r>
            <a:r>
              <a:rPr lang="en-US" baseline="0" dirty="0"/>
              <a:t> organizations are developing  two subsequent issues of Topics in Spinal Cord Injury Rehabilitation, that is written as a resource for PCP.</a:t>
            </a:r>
          </a:p>
          <a:p>
            <a:r>
              <a:rPr lang="en-US" baseline="0" dirty="0"/>
              <a:t>The articles were co-written by PCP, SCI specialists and a consumer with SCI. </a:t>
            </a:r>
          </a:p>
        </p:txBody>
      </p:sp>
      <p:sp>
        <p:nvSpPr>
          <p:cNvPr id="4" name="Slide Number Placeholder 3"/>
          <p:cNvSpPr>
            <a:spLocks noGrp="1"/>
          </p:cNvSpPr>
          <p:nvPr>
            <p:ph type="sldNum" sz="quarter" idx="10"/>
          </p:nvPr>
        </p:nvSpPr>
        <p:spPr/>
        <p:txBody>
          <a:bodyPr/>
          <a:lstStyle/>
          <a:p>
            <a:fld id="{9F8B2F41-A39B-4C0F-BDC8-EC218791BC5A}" type="slidenum">
              <a:rPr lang="en-US" smtClean="0"/>
              <a:t>32</a:t>
            </a:fld>
            <a:endParaRPr lang="en-US"/>
          </a:p>
        </p:txBody>
      </p:sp>
    </p:spTree>
    <p:extLst>
      <p:ext uri="{BB962C8B-B14F-4D97-AF65-F5344CB8AC3E}">
        <p14:creationId xmlns:p14="http://schemas.microsoft.com/office/powerpoint/2010/main" val="2690801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 and ASCIP</a:t>
            </a:r>
            <a:r>
              <a:rPr lang="en-US" baseline="0" dirty="0"/>
              <a:t> are developing a joint web page to host the articles, check lists, webinars that relate primary care of persons with SCI (similar to this talk).</a:t>
            </a:r>
          </a:p>
          <a:p>
            <a:r>
              <a:rPr lang="en-US" baseline="0" dirty="0"/>
              <a:t>We are also looking into unique apps to host the information, allowing greater access for PRIMARY CARE PROVIDER to the information.</a:t>
            </a:r>
            <a:endParaRPr lang="en-US" dirty="0"/>
          </a:p>
        </p:txBody>
      </p:sp>
      <p:sp>
        <p:nvSpPr>
          <p:cNvPr id="4" name="Slide Number Placeholder 3"/>
          <p:cNvSpPr>
            <a:spLocks noGrp="1"/>
          </p:cNvSpPr>
          <p:nvPr>
            <p:ph type="sldNum" sz="quarter" idx="10"/>
          </p:nvPr>
        </p:nvSpPr>
        <p:spPr/>
        <p:txBody>
          <a:bodyPr/>
          <a:lstStyle/>
          <a:p>
            <a:fld id="{9F8B2F41-A39B-4C0F-BDC8-EC218791BC5A}" type="slidenum">
              <a:rPr lang="en-US" smtClean="0"/>
              <a:t>33</a:t>
            </a:fld>
            <a:endParaRPr lang="en-US"/>
          </a:p>
        </p:txBody>
      </p:sp>
    </p:spTree>
    <p:extLst>
      <p:ext uri="{BB962C8B-B14F-4D97-AF65-F5344CB8AC3E}">
        <p14:creationId xmlns:p14="http://schemas.microsoft.com/office/powerpoint/2010/main" val="111430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a:t>
            </a:r>
            <a:r>
              <a:rPr lang="en-US" baseline="0" dirty="0"/>
              <a:t> UTILIZERS OF OUTPATIENT HEALTH CARE SERVICES.  This study was about wheelchair users, but </a:t>
            </a:r>
            <a:r>
              <a:rPr lang="en-US" baseline="0" dirty="0" smtClean="0"/>
              <a:t>a </a:t>
            </a:r>
            <a:r>
              <a:rPr lang="en-US" baseline="0" dirty="0"/>
              <a:t>large plurality had SCI</a:t>
            </a:r>
            <a:endParaRPr lang="en-US" dirty="0"/>
          </a:p>
          <a:p>
            <a:r>
              <a:rPr lang="en-US" dirty="0"/>
              <a:t>Majority of respondents had made at least 3-5</a:t>
            </a:r>
            <a:r>
              <a:rPr lang="en-US" baseline="0" dirty="0"/>
              <a:t> visits to each type of doc in the preceding year, but a substantial number </a:t>
            </a:r>
            <a:r>
              <a:rPr lang="en-US" baseline="0" dirty="0" smtClean="0"/>
              <a:t>had made </a:t>
            </a:r>
            <a:r>
              <a:rPr lang="en-US" baseline="0" dirty="0"/>
              <a:t>many more than that (20% made 6-10 visits).  Compare with national average of around 3.5 visits to any health care provider.</a:t>
            </a:r>
            <a:endParaRPr lang="en-US" dirty="0"/>
          </a:p>
        </p:txBody>
      </p:sp>
      <p:sp>
        <p:nvSpPr>
          <p:cNvPr id="4" name="Slide Number Placeholder 3"/>
          <p:cNvSpPr>
            <a:spLocks noGrp="1"/>
          </p:cNvSpPr>
          <p:nvPr>
            <p:ph type="sldNum" sz="quarter" idx="10"/>
          </p:nvPr>
        </p:nvSpPr>
        <p:spPr/>
        <p:txBody>
          <a:bodyPr/>
          <a:lstStyle/>
          <a:p>
            <a:fld id="{34FDFDD3-2610-684B-B4D2-A85CEB6FDEA8}" type="slidenum">
              <a:rPr lang="en-US" smtClean="0"/>
              <a:t>8</a:t>
            </a:fld>
            <a:endParaRPr lang="en-US"/>
          </a:p>
        </p:txBody>
      </p:sp>
    </p:spTree>
    <p:extLst>
      <p:ext uri="{BB962C8B-B14F-4D97-AF65-F5344CB8AC3E}">
        <p14:creationId xmlns:p14="http://schemas.microsoft.com/office/powerpoint/2010/main" val="37943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coming to see physicians frequently, mortality rates are unfavorable.</a:t>
            </a:r>
            <a:r>
              <a:rPr lang="en-US" baseline="0" dirty="0"/>
              <a:t>  And, this is a big deal in the SCI community right now.  How can we properly address and </a:t>
            </a:r>
            <a:r>
              <a:rPr lang="en-US" baseline="0" dirty="0" smtClean="0"/>
              <a:t>correct this?</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9</a:t>
            </a:fld>
            <a:endParaRPr lang="en-US"/>
          </a:p>
        </p:txBody>
      </p:sp>
    </p:spTree>
    <p:extLst>
      <p:ext uri="{BB962C8B-B14F-4D97-AF65-F5344CB8AC3E}">
        <p14:creationId xmlns:p14="http://schemas.microsoft.com/office/powerpoint/2010/main" val="106284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people with SCI face a good</a:t>
            </a:r>
            <a:r>
              <a:rPr lang="en-US" baseline="0" dirty="0"/>
              <a:t> number of accessibility challenges when facing outpatient health care </a:t>
            </a:r>
            <a:r>
              <a:rPr lang="en-US" baseline="0" dirty="0" smtClean="0"/>
              <a:t>services, so it’s difficult for them to receive thorough and equitable care.</a:t>
            </a:r>
            <a:endParaRPr lang="en-US" baseline="0" dirty="0"/>
          </a:p>
          <a:p>
            <a:r>
              <a:rPr lang="en-US" baseline="0" dirty="0"/>
              <a:t>This is from that same study of wheelchair </a:t>
            </a:r>
            <a:r>
              <a:rPr lang="en-US" baseline="0" dirty="0" smtClean="0"/>
              <a:t>users, but we </a:t>
            </a:r>
            <a:r>
              <a:rPr lang="en-US" baseline="0" dirty="0"/>
              <a:t>did a subset analysis of the 108 respondents with SCI, and their reports were even more alarming.  </a:t>
            </a:r>
            <a:endParaRPr lang="en-US" dirty="0"/>
          </a:p>
          <a:p>
            <a:r>
              <a:rPr lang="en-US" dirty="0"/>
              <a:t>Confirmed a couple</a:t>
            </a:r>
            <a:r>
              <a:rPr lang="en-US" baseline="0" dirty="0"/>
              <a:t> of years later (Hamilton et al).  Study of 140 folks with SCI in Texas.  Similar findings.  On the order of 20% found doorways and restrooms inaccessible, while around 50% found tables inaccessible</a:t>
            </a:r>
            <a:r>
              <a:rPr lang="en-US" baseline="0" dirty="0" smtClean="0"/>
              <a:t>.</a:t>
            </a:r>
          </a:p>
          <a:p>
            <a:r>
              <a:rPr lang="en-US" baseline="0" dirty="0" smtClean="0"/>
              <a:t>Does this resonate with anyone?  Do any of you find that your clinics spaces are less that wholly accessible to people with significant mobility disabilities and to wheelchair users?</a:t>
            </a:r>
            <a:endParaRPr lang="en-US" dirty="0"/>
          </a:p>
        </p:txBody>
      </p:sp>
      <p:sp>
        <p:nvSpPr>
          <p:cNvPr id="4" name="Slide Number Placeholder 3"/>
          <p:cNvSpPr>
            <a:spLocks noGrp="1"/>
          </p:cNvSpPr>
          <p:nvPr>
            <p:ph type="sldNum" sz="quarter" idx="10"/>
          </p:nvPr>
        </p:nvSpPr>
        <p:spPr/>
        <p:txBody>
          <a:bodyPr/>
          <a:lstStyle/>
          <a:p>
            <a:fld id="{34FDFDD3-2610-684B-B4D2-A85CEB6FDEA8}" type="slidenum">
              <a:rPr lang="en-US" smtClean="0"/>
              <a:t>10</a:t>
            </a:fld>
            <a:endParaRPr lang="en-US"/>
          </a:p>
        </p:txBody>
      </p:sp>
    </p:spTree>
    <p:extLst>
      <p:ext uri="{BB962C8B-B14F-4D97-AF65-F5344CB8AC3E}">
        <p14:creationId xmlns:p14="http://schemas.microsoft.com/office/powerpoint/2010/main" val="82628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also know that people </a:t>
            </a:r>
            <a:r>
              <a:rPr lang="en-US" baseline="0" dirty="0"/>
              <a:t>with SCI don’t get the routine and preventive care they ought.  This was a particularly well educated cohort, so the discrepancy wasn’t as glaring as it’s been in other studies.  </a:t>
            </a:r>
            <a:r>
              <a:rPr lang="en-US" baseline="0" dirty="0" smtClean="0"/>
              <a:t>But, it is </a:t>
            </a:r>
            <a:r>
              <a:rPr lang="en-US" baseline="0" dirty="0" err="1" smtClean="0"/>
              <a:t>noteable</a:t>
            </a:r>
            <a:r>
              <a:rPr lang="en-US" baseline="0" dirty="0" smtClean="0"/>
              <a:t> that </a:t>
            </a:r>
            <a:r>
              <a:rPr lang="en-US" baseline="0" dirty="0"/>
              <a:t>1/</a:t>
            </a:r>
            <a:r>
              <a:rPr lang="en-US" baseline="0" dirty="0" smtClean="0"/>
              <a:t>3rd </a:t>
            </a:r>
            <a:r>
              <a:rPr lang="en-US" baseline="0" dirty="0"/>
              <a:t>to ½ of the people who hadn’t had these screenings said it’s was because they couldn’t find accessible facilities or that they’re PCPs had never offered them screenings.</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11</a:t>
            </a:fld>
            <a:endParaRPr lang="en-US"/>
          </a:p>
        </p:txBody>
      </p:sp>
    </p:spTree>
    <p:extLst>
      <p:ext uri="{BB962C8B-B14F-4D97-AF65-F5344CB8AC3E}">
        <p14:creationId xmlns:p14="http://schemas.microsoft.com/office/powerpoint/2010/main" val="292876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in this</a:t>
            </a:r>
            <a:r>
              <a:rPr lang="en-US" baseline="0" dirty="0" smtClean="0"/>
              <a:t> study by </a:t>
            </a:r>
            <a:r>
              <a:rPr lang="en-US" baseline="0" dirty="0" err="1" smtClean="0"/>
              <a:t>LaVela</a:t>
            </a:r>
            <a:r>
              <a:rPr lang="en-US" baseline="0" dirty="0" smtClean="0"/>
              <a:t> et al</a:t>
            </a:r>
            <a:endParaRPr lang="en-US" dirty="0"/>
          </a:p>
        </p:txBody>
      </p:sp>
      <p:sp>
        <p:nvSpPr>
          <p:cNvPr id="4" name="Slide Number Placeholder 3"/>
          <p:cNvSpPr>
            <a:spLocks noGrp="1"/>
          </p:cNvSpPr>
          <p:nvPr>
            <p:ph type="sldNum" sz="quarter" idx="10"/>
          </p:nvPr>
        </p:nvSpPr>
        <p:spPr/>
        <p:txBody>
          <a:bodyPr/>
          <a:lstStyle/>
          <a:p>
            <a:fld id="{34FDFDD3-2610-684B-B4D2-A85CEB6FDEA8}" type="slidenum">
              <a:rPr lang="en-US" smtClean="0"/>
              <a:t>12</a:t>
            </a:fld>
            <a:endParaRPr lang="en-US"/>
          </a:p>
        </p:txBody>
      </p:sp>
    </p:spTree>
    <p:extLst>
      <p:ext uri="{BB962C8B-B14F-4D97-AF65-F5344CB8AC3E}">
        <p14:creationId xmlns:p14="http://schemas.microsoft.com/office/powerpoint/2010/main" val="209220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know </a:t>
            </a:r>
            <a:r>
              <a:rPr lang="en-US" dirty="0"/>
              <a:t>that the physical examinations/evaluations </a:t>
            </a:r>
            <a:r>
              <a:rPr lang="en-US" dirty="0" smtClean="0"/>
              <a:t>people</a:t>
            </a:r>
            <a:r>
              <a:rPr lang="en-US" baseline="0" dirty="0" smtClean="0"/>
              <a:t> with SCI</a:t>
            </a:r>
            <a:r>
              <a:rPr lang="en-US" dirty="0" smtClean="0"/>
              <a:t> receive tend</a:t>
            </a:r>
            <a:r>
              <a:rPr lang="en-US" baseline="0" dirty="0" smtClean="0"/>
              <a:t> not to be</a:t>
            </a:r>
            <a:r>
              <a:rPr lang="en-US" dirty="0" smtClean="0"/>
              <a:t> </a:t>
            </a:r>
            <a:r>
              <a:rPr lang="en-US" dirty="0"/>
              <a:t>so thorough.</a:t>
            </a:r>
            <a:r>
              <a:rPr lang="en-US" baseline="0" dirty="0"/>
              <a:t>  </a:t>
            </a:r>
            <a:r>
              <a:rPr lang="en-US" baseline="0" dirty="0" smtClean="0"/>
              <a:t>These data were from our subset analysis of people with SCI.  Most are routinely examined while fully clothed and seated in their wheelchairs.  Does this resonate?  How do most of you examine your patients who are wheelchair users?  Complicated issue.  Many barriers to doing complete physical examinations.</a:t>
            </a:r>
          </a:p>
          <a:p>
            <a:r>
              <a:rPr lang="en-US" baseline="0" dirty="0" smtClean="0"/>
              <a:t>Notably, nearly </a:t>
            </a:r>
            <a:r>
              <a:rPr lang="en-US" baseline="0" dirty="0"/>
              <a:t>65% </a:t>
            </a:r>
            <a:r>
              <a:rPr lang="en-US" baseline="0" dirty="0" smtClean="0"/>
              <a:t>of our respondents reported </a:t>
            </a:r>
            <a:r>
              <a:rPr lang="en-US" baseline="0" dirty="0"/>
              <a:t>that their PCPs understood their SCI-specific health care concerns no more than moderately well; only around half were satisfied with the quality of their primary care.  </a:t>
            </a:r>
            <a:r>
              <a:rPr lang="en-US" baseline="0" dirty="0" smtClean="0"/>
              <a:t>And we </a:t>
            </a:r>
            <a:r>
              <a:rPr lang="en-US" baseline="0" dirty="0"/>
              <a:t>know </a:t>
            </a:r>
            <a:r>
              <a:rPr lang="en-US" baseline="0" dirty="0" smtClean="0"/>
              <a:t>why this is.  There are only a couple of studies addressing disability-specific education at the UME and GME level, but they confirm that none of us receives the type of information that will arm us to better care for people with disabilities.  I certainly didn’t, either during medical school or during my IM training.</a:t>
            </a:r>
          </a:p>
          <a:p>
            <a:r>
              <a:rPr lang="en-US" baseline="0" dirty="0" smtClean="0"/>
              <a:t>This is why we decided to form this working group and to reach out to PCPs.  To try to address gaps in education surrounding the care of people with disabilities and to begin to open discussions about how we as a medical community can think about doing better.</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13</a:t>
            </a:fld>
            <a:endParaRPr lang="en-US"/>
          </a:p>
        </p:txBody>
      </p:sp>
    </p:spTree>
    <p:extLst>
      <p:ext uri="{BB962C8B-B14F-4D97-AF65-F5344CB8AC3E}">
        <p14:creationId xmlns:p14="http://schemas.microsoft.com/office/powerpoint/2010/main" val="82670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 can</a:t>
            </a:r>
            <a:r>
              <a:rPr lang="en-US" baseline="0" dirty="0" smtClean="0"/>
              <a:t> be</a:t>
            </a:r>
            <a:r>
              <a:rPr lang="en-US" dirty="0" smtClean="0"/>
              <a:t> attended by a number of “secondary</a:t>
            </a:r>
            <a:r>
              <a:rPr lang="en-US" baseline="0" dirty="0" smtClean="0"/>
              <a:t> effects,” mostly the result of being non-weight bearing (leading to osteoporosis), autonomic dysfunction, sensory impairment, and altered motor function.  We’re only going to review the “major” complications of paralysis—those that we thought every PCP should be aware of—but you can see that people who primary care for people with SCI have to be attuned to and vigilant about a great deal.</a:t>
            </a:r>
            <a:endParaRPr lang="en-US" dirty="0"/>
          </a:p>
        </p:txBody>
      </p:sp>
      <p:sp>
        <p:nvSpPr>
          <p:cNvPr id="4" name="Slide Number Placeholder 3"/>
          <p:cNvSpPr>
            <a:spLocks noGrp="1"/>
          </p:cNvSpPr>
          <p:nvPr>
            <p:ph type="sldNum" sz="quarter" idx="10"/>
          </p:nvPr>
        </p:nvSpPr>
        <p:spPr/>
        <p:txBody>
          <a:bodyPr/>
          <a:lstStyle/>
          <a:p>
            <a:fld id="{B29F6B0C-F417-E24F-B2A1-3457ED361F30}" type="slidenum">
              <a:rPr lang="en-US" smtClean="0"/>
              <a:t>14</a:t>
            </a:fld>
            <a:endParaRPr lang="en-US"/>
          </a:p>
        </p:txBody>
      </p:sp>
    </p:spTree>
    <p:extLst>
      <p:ext uri="{BB962C8B-B14F-4D97-AF65-F5344CB8AC3E}">
        <p14:creationId xmlns:p14="http://schemas.microsoft.com/office/powerpoint/2010/main" val="62031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107F1-E543-964B-BFD5-162862159B34}"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A3C107F1-E543-964B-BFD5-162862159B34}"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3C107F1-E543-964B-BFD5-162862159B34}"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7C29-805D-1B4A-88E2-D93FA0D108A4}"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107F1-E543-964B-BFD5-162862159B34}"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107F1-E543-964B-BFD5-162862159B34}"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107F1-E543-964B-BFD5-162862159B34}"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107F1-E543-964B-BFD5-162862159B34}"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107F1-E543-964B-BFD5-162862159B34}"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107F1-E543-964B-BFD5-162862159B34}"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107F1-E543-964B-BFD5-162862159B34}" type="datetimeFigureOut">
              <a:rPr lang="en-US" smtClean="0"/>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107F1-E543-964B-BFD5-162862159B34}" type="datetimeFigureOut">
              <a:rPr lang="en-US"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3C107F1-E543-964B-BFD5-162862159B34}" type="datetimeFigureOut">
              <a:rPr lang="en-US" smtClean="0"/>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A3C107F1-E543-964B-BFD5-162862159B34}"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67C29-805D-1B4A-88E2-D93FA0D108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3C107F1-E543-964B-BFD5-162862159B34}" type="datetimeFigureOut">
              <a:rPr lang="en-US" smtClean="0"/>
              <a:t>2/12/20</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BFD67C29-805D-1B4A-88E2-D93FA0D108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hyperlink" Target="https://actionnuggets.ca/" TargetMode="External"/><Relationship Id="rId4" Type="http://schemas.openxmlformats.org/officeDocument/2006/relationships/hyperlink" Target="https://scireproject.com/clinical-resources/health-care-providers/" TargetMode="External"/><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SCIP ASIA Base Opt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287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215509"/>
            <a:ext cx="7583488" cy="1143000"/>
          </a:xfrm>
        </p:spPr>
        <p:txBody>
          <a:bodyPr/>
          <a:lstStyle/>
          <a:p>
            <a:r>
              <a:rPr lang="en-US" dirty="0">
                <a:solidFill>
                  <a:schemeClr val="tx1"/>
                </a:solidFill>
              </a:rPr>
              <a:t>Accessibility Barriers</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53987850"/>
              </p:ext>
            </p:extLst>
          </p:nvPr>
        </p:nvGraphicFramePr>
        <p:xfrm>
          <a:off x="-793" y="1148509"/>
          <a:ext cx="91440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23725" y="5735075"/>
            <a:ext cx="7549084" cy="246221"/>
          </a:xfrm>
          <a:prstGeom prst="rect">
            <a:avLst/>
          </a:prstGeom>
          <a:noFill/>
        </p:spPr>
        <p:txBody>
          <a:bodyPr wrap="square" rtlCol="0">
            <a:spAutoFit/>
          </a:bodyPr>
          <a:lstStyle/>
          <a:p>
            <a:r>
              <a:rPr lang="en-US" sz="1000" dirty="0">
                <a:latin typeface="Calibri" panose="020F0502020204030204" pitchFamily="34" charset="0"/>
              </a:rPr>
              <a:t>Stillman et al. Health care utilization and associated barriers experienced by wheelchair users: A pilot study. </a:t>
            </a:r>
            <a:r>
              <a:rPr lang="en-US" sz="1000" dirty="0" err="1">
                <a:latin typeface="Calibri" panose="020F0502020204030204" pitchFamily="34" charset="0"/>
              </a:rPr>
              <a:t>Disabil</a:t>
            </a:r>
            <a:r>
              <a:rPr lang="en-US" sz="1000" dirty="0">
                <a:latin typeface="Calibri" panose="020F0502020204030204" pitchFamily="34" charset="0"/>
              </a:rPr>
              <a:t> Health J. 2017; 10(4):502-8.</a:t>
            </a:r>
            <a:endParaRPr lang="en-US" sz="1000" dirty="0"/>
          </a:p>
        </p:txBody>
      </p:sp>
    </p:spTree>
    <p:extLst>
      <p:ext uri="{BB962C8B-B14F-4D97-AF65-F5344CB8AC3E}">
        <p14:creationId xmlns:p14="http://schemas.microsoft.com/office/powerpoint/2010/main" val="208441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070771" y="2059545"/>
            <a:ext cx="5079683" cy="300922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9463" y="277791"/>
            <a:ext cx="7583488" cy="1322409"/>
          </a:xfrm>
        </p:spPr>
        <p:txBody>
          <a:bodyPr/>
          <a:lstStyle/>
          <a:p>
            <a:r>
              <a:rPr lang="en-US" sz="4000" dirty="0">
                <a:solidFill>
                  <a:schemeClr val="tx1"/>
                </a:solidFill>
              </a:rPr>
              <a:t>Cancer Screenings: SCI </a:t>
            </a:r>
            <a:r>
              <a:rPr lang="en-US" sz="4000" dirty="0" err="1">
                <a:solidFill>
                  <a:schemeClr val="tx1"/>
                </a:solidFill>
              </a:rPr>
              <a:t>vs</a:t>
            </a:r>
            <a:r>
              <a:rPr lang="en-US" sz="4000" dirty="0">
                <a:solidFill>
                  <a:schemeClr val="tx1"/>
                </a:solidFill>
              </a:rPr>
              <a:t> National Cohort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9682022"/>
              </p:ext>
            </p:extLst>
          </p:nvPr>
        </p:nvGraphicFramePr>
        <p:xfrm>
          <a:off x="1511360" y="1853588"/>
          <a:ext cx="7232650" cy="372094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18306" y="2759092"/>
            <a:ext cx="1293054" cy="1323439"/>
          </a:xfrm>
          <a:prstGeom prst="rect">
            <a:avLst/>
          </a:prstGeom>
          <a:noFill/>
        </p:spPr>
        <p:txBody>
          <a:bodyPr wrap="square" rtlCol="0">
            <a:spAutoFit/>
          </a:bodyPr>
          <a:lstStyle/>
          <a:p>
            <a:r>
              <a:rPr lang="en-US" sz="2000" b="1" dirty="0">
                <a:latin typeface="Calibri"/>
                <a:cs typeface="Calibri"/>
              </a:rPr>
              <a:t>% Who </a:t>
            </a:r>
          </a:p>
          <a:p>
            <a:r>
              <a:rPr lang="en-US" sz="2000" b="1" dirty="0">
                <a:latin typeface="Calibri"/>
                <a:cs typeface="Calibri"/>
              </a:rPr>
              <a:t>Have </a:t>
            </a:r>
          </a:p>
          <a:p>
            <a:r>
              <a:rPr lang="en-US" sz="2000" b="1" dirty="0">
                <a:latin typeface="Calibri"/>
                <a:cs typeface="Calibri"/>
              </a:rPr>
              <a:t>Received</a:t>
            </a:r>
          </a:p>
          <a:p>
            <a:r>
              <a:rPr lang="en-US" sz="2000" b="1" dirty="0">
                <a:latin typeface="Calibri"/>
                <a:cs typeface="Calibri"/>
              </a:rPr>
              <a:t>Screening</a:t>
            </a:r>
          </a:p>
        </p:txBody>
      </p:sp>
      <p:sp>
        <p:nvSpPr>
          <p:cNvPr id="8" name="TextBox 7"/>
          <p:cNvSpPr txBox="1"/>
          <p:nvPr/>
        </p:nvSpPr>
        <p:spPr>
          <a:xfrm>
            <a:off x="1983035" y="5613846"/>
            <a:ext cx="6379915" cy="400110"/>
          </a:xfrm>
          <a:prstGeom prst="rect">
            <a:avLst/>
          </a:prstGeom>
          <a:noFill/>
        </p:spPr>
        <p:txBody>
          <a:bodyPr wrap="square" rtlCol="0">
            <a:spAutoFit/>
          </a:bodyPr>
          <a:lstStyle/>
          <a:p>
            <a:r>
              <a:rPr lang="en-US" sz="1000" dirty="0">
                <a:latin typeface="Calibri" panose="020F0502020204030204" pitchFamily="34" charset="0"/>
              </a:rPr>
              <a:t>Stillman et al. Health care utilization and barriers experienced by individuals with spinal cord injury. Arch </a:t>
            </a:r>
            <a:r>
              <a:rPr lang="en-US" sz="1000" dirty="0" err="1">
                <a:latin typeface="Calibri" panose="020F0502020204030204" pitchFamily="34" charset="0"/>
              </a:rPr>
              <a:t>Phys</a:t>
            </a:r>
            <a:r>
              <a:rPr lang="en-US" sz="1000" dirty="0">
                <a:latin typeface="Calibri" panose="020F0502020204030204" pitchFamily="34" charset="0"/>
              </a:rPr>
              <a:t> Med </a:t>
            </a:r>
            <a:r>
              <a:rPr lang="en-US" sz="1000" dirty="0" err="1">
                <a:latin typeface="Calibri" panose="020F0502020204030204" pitchFamily="34" charset="0"/>
              </a:rPr>
              <a:t>Rehabil</a:t>
            </a:r>
            <a:r>
              <a:rPr lang="en-US" sz="1000" dirty="0">
                <a:latin typeface="Calibri" panose="020F0502020204030204" pitchFamily="34" charset="0"/>
              </a:rPr>
              <a:t>. 2014;95(6):1114-26. </a:t>
            </a:r>
          </a:p>
        </p:txBody>
      </p:sp>
    </p:spTree>
    <p:extLst>
      <p:ext uri="{BB962C8B-B14F-4D97-AF65-F5344CB8AC3E}">
        <p14:creationId xmlns:p14="http://schemas.microsoft.com/office/powerpoint/2010/main" val="136218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440675"/>
            <a:ext cx="7583488" cy="1159525"/>
          </a:xfrm>
        </p:spPr>
        <p:txBody>
          <a:bodyPr/>
          <a:lstStyle/>
          <a:p>
            <a:r>
              <a:rPr lang="en-US" sz="4000" dirty="0">
                <a:solidFill>
                  <a:schemeClr val="tx1"/>
                </a:solidFill>
              </a:rPr>
              <a:t>Receipt of Preventive Care in the VA System</a:t>
            </a:r>
          </a:p>
        </p:txBody>
      </p:sp>
      <p:sp>
        <p:nvSpPr>
          <p:cNvPr id="3" name="Content Placeholder 2"/>
          <p:cNvSpPr>
            <a:spLocks noGrp="1"/>
          </p:cNvSpPr>
          <p:nvPr>
            <p:ph idx="1"/>
          </p:nvPr>
        </p:nvSpPr>
        <p:spPr>
          <a:xfrm>
            <a:off x="955675" y="1806156"/>
            <a:ext cx="7232650" cy="4291013"/>
          </a:xfrm>
        </p:spPr>
        <p:txBody>
          <a:bodyPr>
            <a:normAutofit/>
          </a:bodyPr>
          <a:lstStyle/>
          <a:p>
            <a:pPr marL="0" indent="0">
              <a:buNone/>
            </a:pPr>
            <a:r>
              <a:rPr lang="en-US" sz="2800" dirty="0"/>
              <a:t>				</a:t>
            </a:r>
            <a:r>
              <a:rPr lang="en-US" sz="2800" u="sng" dirty="0">
                <a:solidFill>
                  <a:schemeClr val="tx1"/>
                </a:solidFill>
                <a:latin typeface="Calibri"/>
                <a:cs typeface="Calibri"/>
              </a:rPr>
              <a:t>SCI</a:t>
            </a:r>
            <a:r>
              <a:rPr lang="en-US" sz="2800" dirty="0">
                <a:solidFill>
                  <a:schemeClr val="tx1"/>
                </a:solidFill>
                <a:latin typeface="Calibri"/>
                <a:cs typeface="Calibri"/>
              </a:rPr>
              <a:t>		</a:t>
            </a:r>
            <a:r>
              <a:rPr lang="en-US" sz="2800" u="sng" dirty="0">
                <a:solidFill>
                  <a:schemeClr val="tx1"/>
                </a:solidFill>
                <a:latin typeface="Calibri"/>
                <a:cs typeface="Calibri"/>
              </a:rPr>
              <a:t>non-SCI</a:t>
            </a:r>
          </a:p>
          <a:p>
            <a:pPr marL="0" indent="0">
              <a:buNone/>
            </a:pPr>
            <a:r>
              <a:rPr lang="en-US" sz="2800" dirty="0">
                <a:solidFill>
                  <a:schemeClr val="tx1"/>
                </a:solidFill>
                <a:latin typeface="Calibri"/>
                <a:cs typeface="Calibri"/>
              </a:rPr>
              <a:t>CRC Screening		59		72</a:t>
            </a:r>
          </a:p>
          <a:p>
            <a:pPr marL="0" indent="0">
              <a:buNone/>
            </a:pPr>
            <a:r>
              <a:rPr lang="en-US" sz="2800" dirty="0">
                <a:solidFill>
                  <a:schemeClr val="tx1"/>
                </a:solidFill>
                <a:latin typeface="Calibri"/>
                <a:cs typeface="Calibri"/>
              </a:rPr>
              <a:t>Dental Care		 	56		69</a:t>
            </a:r>
          </a:p>
          <a:p>
            <a:pPr marL="0" indent="0">
              <a:buNone/>
            </a:pPr>
            <a:r>
              <a:rPr lang="en-US" sz="2800" dirty="0">
                <a:solidFill>
                  <a:schemeClr val="tx1"/>
                </a:solidFill>
                <a:latin typeface="Calibri"/>
                <a:cs typeface="Calibri"/>
              </a:rPr>
              <a:t>Mammography		84		91</a:t>
            </a:r>
          </a:p>
          <a:p>
            <a:pPr marL="0" indent="0">
              <a:buNone/>
            </a:pPr>
            <a:r>
              <a:rPr lang="en-US" sz="2800" dirty="0">
                <a:solidFill>
                  <a:schemeClr val="tx1"/>
                </a:solidFill>
                <a:latin typeface="Calibri"/>
                <a:cs typeface="Calibri"/>
              </a:rPr>
              <a:t>PAP Smear		 	88		98</a:t>
            </a:r>
          </a:p>
        </p:txBody>
      </p:sp>
      <p:sp>
        <p:nvSpPr>
          <p:cNvPr id="4" name="TextBox 3"/>
          <p:cNvSpPr txBox="1"/>
          <p:nvPr/>
        </p:nvSpPr>
        <p:spPr>
          <a:xfrm>
            <a:off x="1046602" y="5453705"/>
            <a:ext cx="7316349" cy="400110"/>
          </a:xfrm>
          <a:prstGeom prst="rect">
            <a:avLst/>
          </a:prstGeom>
          <a:noFill/>
        </p:spPr>
        <p:txBody>
          <a:bodyPr wrap="square" rtlCol="0">
            <a:spAutoFit/>
          </a:bodyPr>
          <a:lstStyle/>
          <a:p>
            <a:r>
              <a:rPr lang="en-US" sz="1000" dirty="0" err="1">
                <a:latin typeface="Calibri" panose="020F0502020204030204" pitchFamily="34" charset="0"/>
              </a:rPr>
              <a:t>LaVela</a:t>
            </a:r>
            <a:r>
              <a:rPr lang="en-US" sz="1000" dirty="0">
                <a:latin typeface="Calibri" panose="020F0502020204030204" pitchFamily="34" charset="0"/>
              </a:rPr>
              <a:t> et al.  Disease prevalence and use of preventive services: comparison of female veterans in general and those with spinal cord injuries and disorders. J </a:t>
            </a:r>
            <a:r>
              <a:rPr lang="en-US" sz="1000" dirty="0" err="1">
                <a:latin typeface="Calibri" panose="020F0502020204030204" pitchFamily="34" charset="0"/>
              </a:rPr>
              <a:t>Womens</a:t>
            </a:r>
            <a:r>
              <a:rPr lang="en-US" sz="1000" dirty="0">
                <a:latin typeface="Calibri" panose="020F0502020204030204" pitchFamily="34" charset="0"/>
              </a:rPr>
              <a:t> Health. 2006;15(3):301-11.</a:t>
            </a:r>
          </a:p>
        </p:txBody>
      </p:sp>
    </p:spTree>
    <p:extLst>
      <p:ext uri="{BB962C8B-B14F-4D97-AF65-F5344CB8AC3E}">
        <p14:creationId xmlns:p14="http://schemas.microsoft.com/office/powerpoint/2010/main" val="141504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38107"/>
            <a:ext cx="9144000" cy="1362093"/>
          </a:xfrm>
        </p:spPr>
        <p:txBody>
          <a:bodyPr/>
          <a:lstStyle/>
          <a:p>
            <a:r>
              <a:rPr lang="en-US" sz="4000" dirty="0">
                <a:solidFill>
                  <a:schemeClr val="tx1"/>
                </a:solidFill>
              </a:rPr>
              <a:t>Quality of Physical Examinations</a:t>
            </a:r>
          </a:p>
        </p:txBody>
      </p:sp>
      <p:sp>
        <p:nvSpPr>
          <p:cNvPr id="7" name="Rectangle 6"/>
          <p:cNvSpPr/>
          <p:nvPr/>
        </p:nvSpPr>
        <p:spPr>
          <a:xfrm>
            <a:off x="2093652" y="1784939"/>
            <a:ext cx="5754685" cy="329527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5920120"/>
              </p:ext>
            </p:extLst>
          </p:nvPr>
        </p:nvGraphicFramePr>
        <p:xfrm>
          <a:off x="1409059" y="1600200"/>
          <a:ext cx="7382676" cy="429101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57997" y="3551774"/>
            <a:ext cx="1329676" cy="646331"/>
          </a:xfrm>
          <a:prstGeom prst="rect">
            <a:avLst/>
          </a:prstGeom>
          <a:noFill/>
        </p:spPr>
        <p:txBody>
          <a:bodyPr wrap="square" rtlCol="0">
            <a:spAutoFit/>
          </a:bodyPr>
          <a:lstStyle/>
          <a:p>
            <a:r>
              <a:rPr lang="en-US" b="1" dirty="0">
                <a:latin typeface="Calibri"/>
                <a:cs typeface="Calibri"/>
              </a:rPr>
              <a:t>% of Participants</a:t>
            </a:r>
          </a:p>
        </p:txBody>
      </p:sp>
      <p:sp>
        <p:nvSpPr>
          <p:cNvPr id="3" name="TextBox 2"/>
          <p:cNvSpPr txBox="1"/>
          <p:nvPr/>
        </p:nvSpPr>
        <p:spPr>
          <a:xfrm>
            <a:off x="976279" y="5831515"/>
            <a:ext cx="7815456" cy="246221"/>
          </a:xfrm>
          <a:prstGeom prst="rect">
            <a:avLst/>
          </a:prstGeom>
          <a:noFill/>
        </p:spPr>
        <p:txBody>
          <a:bodyPr wrap="square" rtlCol="0">
            <a:spAutoFit/>
          </a:bodyPr>
          <a:lstStyle/>
          <a:p>
            <a:r>
              <a:rPr lang="en-US" sz="1000" dirty="0">
                <a:latin typeface="Calibri" panose="020F0502020204030204" pitchFamily="34" charset="0"/>
              </a:rPr>
              <a:t>Stillman et al. Health care utilization and barriers experienced by individuals with spinal cord injury. Arch </a:t>
            </a:r>
            <a:r>
              <a:rPr lang="en-US" sz="1000" dirty="0" err="1">
                <a:latin typeface="Calibri" panose="020F0502020204030204" pitchFamily="34" charset="0"/>
              </a:rPr>
              <a:t>Phys</a:t>
            </a:r>
            <a:r>
              <a:rPr lang="en-US" sz="1000" dirty="0">
                <a:latin typeface="Calibri" panose="020F0502020204030204" pitchFamily="34" charset="0"/>
              </a:rPr>
              <a:t> Med </a:t>
            </a:r>
            <a:r>
              <a:rPr lang="en-US" sz="1000" dirty="0" err="1">
                <a:latin typeface="Calibri" panose="020F0502020204030204" pitchFamily="34" charset="0"/>
              </a:rPr>
              <a:t>Rehabil</a:t>
            </a:r>
            <a:r>
              <a:rPr lang="en-US" sz="1000" dirty="0">
                <a:latin typeface="Calibri" panose="020F0502020204030204" pitchFamily="34" charset="0"/>
              </a:rPr>
              <a:t>. 2014;95(6):1114-26. </a:t>
            </a:r>
          </a:p>
        </p:txBody>
      </p:sp>
    </p:spTree>
    <p:extLst>
      <p:ext uri="{BB962C8B-B14F-4D97-AF65-F5344CB8AC3E}">
        <p14:creationId xmlns:p14="http://schemas.microsoft.com/office/powerpoint/2010/main" val="2462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4718"/>
            <a:ext cx="9144000" cy="7312717"/>
          </a:xfrm>
          <a:prstGeom prst="rect">
            <a:avLst/>
          </a:prstGeom>
        </p:spPr>
      </p:pic>
      <p:sp>
        <p:nvSpPr>
          <p:cNvPr id="2" name="Title 1"/>
          <p:cNvSpPr>
            <a:spLocks noGrp="1"/>
          </p:cNvSpPr>
          <p:nvPr>
            <p:ph type="title"/>
          </p:nvPr>
        </p:nvSpPr>
        <p:spPr>
          <a:xfrm>
            <a:off x="779463" y="-1"/>
            <a:ext cx="7583488" cy="1232647"/>
          </a:xfrm>
        </p:spPr>
        <p:txBody>
          <a:bodyPr/>
          <a:lstStyle/>
          <a:p>
            <a:r>
              <a:rPr lang="en-US" dirty="0" smtClean="0">
                <a:solidFill>
                  <a:schemeClr val="tx1"/>
                </a:solidFill>
              </a:rPr>
              <a:t>SCI and its Systemic Effects</a:t>
            </a:r>
            <a:endParaRPr lang="en-US" dirty="0">
              <a:solidFill>
                <a:schemeClr val="tx1"/>
              </a:solidFill>
            </a:endParaRPr>
          </a:p>
        </p:txBody>
      </p:sp>
      <p:sp>
        <p:nvSpPr>
          <p:cNvPr id="3" name="Content Placeholder 2"/>
          <p:cNvSpPr>
            <a:spLocks noGrp="1"/>
          </p:cNvSpPr>
          <p:nvPr>
            <p:ph sz="half" idx="1"/>
          </p:nvPr>
        </p:nvSpPr>
        <p:spPr>
          <a:xfrm>
            <a:off x="966788" y="1600200"/>
            <a:ext cx="2744434" cy="4288536"/>
          </a:xfrm>
        </p:spPr>
        <p:txBody>
          <a:bodyPr/>
          <a:lstStyle/>
          <a:p>
            <a:pPr marL="0" indent="0" algn="ctr">
              <a:buNone/>
            </a:pPr>
            <a:r>
              <a:rPr lang="en-US" sz="2400" dirty="0">
                <a:solidFill>
                  <a:schemeClr val="tx1"/>
                </a:solidFill>
              </a:rPr>
              <a:t>COMPLICATIONS FOLLOWING SPINAL CORD INJURY</a:t>
            </a:r>
          </a:p>
          <a:p>
            <a:endParaRPr lang="en-US" dirty="0"/>
          </a:p>
        </p:txBody>
      </p:sp>
      <p:pic>
        <p:nvPicPr>
          <p:cNvPr id="6" name="Content Placeholder 5"/>
          <p:cNvPicPr>
            <a:picLocks noGrp="1" noChangeAspect="1"/>
          </p:cNvPicPr>
          <p:nvPr>
            <p:ph sz="half" idx="2"/>
          </p:nvPr>
        </p:nvPicPr>
        <p:blipFill>
          <a:blip r:embed="rId4"/>
          <a:stretch>
            <a:fillRect/>
          </a:stretch>
        </p:blipFill>
        <p:spPr>
          <a:xfrm>
            <a:off x="4007555" y="1600200"/>
            <a:ext cx="4355395" cy="4288535"/>
          </a:xfrm>
          <a:prstGeom prst="rect">
            <a:avLst/>
          </a:prstGeom>
        </p:spPr>
      </p:pic>
    </p:spTree>
    <p:extLst>
      <p:ext uri="{BB962C8B-B14F-4D97-AF65-F5344CB8AC3E}">
        <p14:creationId xmlns:p14="http://schemas.microsoft.com/office/powerpoint/2010/main" val="233881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2800" dirty="0" smtClean="0">
                <a:solidFill>
                  <a:schemeClr val="tx1"/>
                </a:solidFill>
              </a:rPr>
              <a:t>Preventive Health after SCI</a:t>
            </a:r>
            <a:endParaRPr lang="en-US" sz="2800" dirty="0">
              <a:solidFill>
                <a:schemeClr val="tx1"/>
              </a:solidFill>
            </a:endParaRPr>
          </a:p>
        </p:txBody>
      </p:sp>
      <p:sp>
        <p:nvSpPr>
          <p:cNvPr id="3" name="Content Placeholder 2"/>
          <p:cNvSpPr>
            <a:spLocks noGrp="1"/>
          </p:cNvSpPr>
          <p:nvPr>
            <p:ph sz="half" idx="1"/>
          </p:nvPr>
        </p:nvSpPr>
        <p:spPr/>
        <p:txBody>
          <a:bodyPr>
            <a:normAutofit/>
          </a:bodyPr>
          <a:lstStyle/>
          <a:p>
            <a:r>
              <a:rPr lang="en-US" b="1" dirty="0" smtClean="0">
                <a:solidFill>
                  <a:schemeClr val="tx1"/>
                </a:solidFill>
              </a:rPr>
              <a:t>Immunization</a:t>
            </a:r>
          </a:p>
          <a:p>
            <a:pPr lvl="1"/>
            <a:r>
              <a:rPr lang="en-US" dirty="0" smtClean="0">
                <a:solidFill>
                  <a:schemeClr val="tx1"/>
                </a:solidFill>
              </a:rPr>
              <a:t>Annual influenza</a:t>
            </a:r>
          </a:p>
          <a:p>
            <a:pPr lvl="1"/>
            <a:r>
              <a:rPr lang="en-US" dirty="0" smtClean="0">
                <a:solidFill>
                  <a:schemeClr val="tx1"/>
                </a:solidFill>
              </a:rPr>
              <a:t>Pneumococcal vaccination</a:t>
            </a:r>
          </a:p>
          <a:p>
            <a:r>
              <a:rPr lang="en-US" b="1" dirty="0" smtClean="0">
                <a:solidFill>
                  <a:schemeClr val="tx1"/>
                </a:solidFill>
              </a:rPr>
              <a:t>Lifestyle</a:t>
            </a:r>
          </a:p>
          <a:p>
            <a:pPr lvl="1"/>
            <a:r>
              <a:rPr lang="en-US" dirty="0" smtClean="0">
                <a:solidFill>
                  <a:schemeClr val="tx1"/>
                </a:solidFill>
              </a:rPr>
              <a:t>Inquire about smoking or vaping</a:t>
            </a:r>
          </a:p>
          <a:p>
            <a:pPr lvl="1"/>
            <a:r>
              <a:rPr lang="en-US" dirty="0" smtClean="0">
                <a:solidFill>
                  <a:schemeClr val="tx1"/>
                </a:solidFill>
              </a:rPr>
              <a:t>Inquire about alcohol and drug use</a:t>
            </a:r>
          </a:p>
          <a:p>
            <a:r>
              <a:rPr lang="en-US" b="1" dirty="0" smtClean="0">
                <a:solidFill>
                  <a:schemeClr val="tx1"/>
                </a:solidFill>
              </a:rPr>
              <a:t>Cancer Screenings: </a:t>
            </a:r>
            <a:r>
              <a:rPr lang="en-US" b="1" i="1" dirty="0" smtClean="0">
                <a:solidFill>
                  <a:schemeClr val="tx1"/>
                </a:solidFill>
              </a:rPr>
              <a:t>Particularly for Women</a:t>
            </a:r>
            <a:endParaRPr lang="en-US" b="1" i="1" dirty="0">
              <a:solidFill>
                <a:schemeClr val="tx1"/>
              </a:solidFill>
            </a:endParaRPr>
          </a:p>
        </p:txBody>
      </p:sp>
      <p:sp>
        <p:nvSpPr>
          <p:cNvPr id="5" name="Content Placeholder 4"/>
          <p:cNvSpPr>
            <a:spLocks noGrp="1"/>
          </p:cNvSpPr>
          <p:nvPr>
            <p:ph sz="half" idx="2"/>
          </p:nvPr>
        </p:nvSpPr>
        <p:spPr/>
        <p:txBody>
          <a:bodyPr>
            <a:normAutofit/>
          </a:bodyPr>
          <a:lstStyle/>
          <a:p>
            <a:r>
              <a:rPr lang="en-US" b="1" dirty="0" smtClean="0">
                <a:solidFill>
                  <a:schemeClr val="tx1"/>
                </a:solidFill>
              </a:rPr>
              <a:t>Exercise: Cardiorespiratory</a:t>
            </a:r>
          </a:p>
          <a:p>
            <a:pPr lvl="1"/>
            <a:r>
              <a:rPr lang="en-US" dirty="0">
                <a:solidFill>
                  <a:schemeClr val="tx1"/>
                </a:solidFill>
              </a:rPr>
              <a:t>3</a:t>
            </a:r>
            <a:r>
              <a:rPr lang="en-US" dirty="0" smtClean="0">
                <a:solidFill>
                  <a:schemeClr val="tx1"/>
                </a:solidFill>
              </a:rPr>
              <a:t>0 </a:t>
            </a:r>
            <a:r>
              <a:rPr lang="en-US" dirty="0">
                <a:solidFill>
                  <a:schemeClr val="tx1"/>
                </a:solidFill>
              </a:rPr>
              <a:t>minutes of moderate/vigorous intensity aerobic exercise </a:t>
            </a:r>
            <a:r>
              <a:rPr lang="en-US" dirty="0" smtClean="0">
                <a:solidFill>
                  <a:schemeClr val="tx1"/>
                </a:solidFill>
              </a:rPr>
              <a:t>three times each </a:t>
            </a:r>
            <a:r>
              <a:rPr lang="en-US" dirty="0">
                <a:solidFill>
                  <a:schemeClr val="tx1"/>
                </a:solidFill>
              </a:rPr>
              <a:t>week</a:t>
            </a:r>
          </a:p>
          <a:p>
            <a:pPr lvl="1"/>
            <a:r>
              <a:rPr lang="en-US" dirty="0">
                <a:solidFill>
                  <a:schemeClr val="tx1"/>
                </a:solidFill>
              </a:rPr>
              <a:t>Three sets of strength exercises for each major functioning muscle group twice per </a:t>
            </a:r>
            <a:r>
              <a:rPr lang="en-US" dirty="0" smtClean="0">
                <a:solidFill>
                  <a:schemeClr val="tx1"/>
                </a:solidFill>
              </a:rPr>
              <a:t>week</a:t>
            </a:r>
            <a:endParaRPr lang="en-US" b="1" dirty="0" smtClean="0">
              <a:solidFill>
                <a:schemeClr val="tx1"/>
              </a:solidFill>
            </a:endParaRPr>
          </a:p>
          <a:p>
            <a:pPr marL="0" indent="0">
              <a:buNone/>
            </a:pPr>
            <a:endParaRPr lang="en-US" b="1" dirty="0" smtClean="0">
              <a:solidFill>
                <a:schemeClr val="tx1"/>
              </a:solidFill>
            </a:endParaRPr>
          </a:p>
        </p:txBody>
      </p:sp>
    </p:spTree>
    <p:extLst>
      <p:ext uri="{BB962C8B-B14F-4D97-AF65-F5344CB8AC3E}">
        <p14:creationId xmlns:p14="http://schemas.microsoft.com/office/powerpoint/2010/main" val="261430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2000" dirty="0" smtClean="0">
                <a:solidFill>
                  <a:schemeClr val="tx1"/>
                </a:solidFill>
              </a:rPr>
              <a:t>Preventative Health after SCI</a:t>
            </a:r>
            <a:endParaRPr lang="en-US" sz="2000" dirty="0">
              <a:solidFill>
                <a:schemeClr val="tx1"/>
              </a:solidFill>
            </a:endParaRPr>
          </a:p>
        </p:txBody>
      </p:sp>
      <p:sp>
        <p:nvSpPr>
          <p:cNvPr id="3" name="Content Placeholder 2"/>
          <p:cNvSpPr>
            <a:spLocks noGrp="1"/>
          </p:cNvSpPr>
          <p:nvPr>
            <p:ph sz="half" idx="1"/>
          </p:nvPr>
        </p:nvSpPr>
        <p:spPr/>
        <p:txBody>
          <a:bodyPr>
            <a:normAutofit lnSpcReduction="10000"/>
          </a:bodyPr>
          <a:lstStyle/>
          <a:p>
            <a:r>
              <a:rPr lang="en-US" dirty="0" smtClean="0">
                <a:solidFill>
                  <a:schemeClr val="tx1"/>
                </a:solidFill>
              </a:rPr>
              <a:t>Obesity is common</a:t>
            </a:r>
          </a:p>
          <a:p>
            <a:pPr lvl="1"/>
            <a:r>
              <a:rPr lang="en-US" dirty="0" smtClean="0">
                <a:solidFill>
                  <a:schemeClr val="tx1"/>
                </a:solidFill>
              </a:rPr>
              <a:t>BMI&gt;22 as cut off</a:t>
            </a:r>
          </a:p>
          <a:p>
            <a:r>
              <a:rPr lang="en-US" dirty="0" smtClean="0">
                <a:solidFill>
                  <a:schemeClr val="tx1"/>
                </a:solidFill>
              </a:rPr>
              <a:t>Nutrition</a:t>
            </a:r>
          </a:p>
          <a:p>
            <a:pPr lvl="1"/>
            <a:r>
              <a:rPr lang="en-US" dirty="0" smtClean="0">
                <a:solidFill>
                  <a:schemeClr val="tx1"/>
                </a:solidFill>
              </a:rPr>
              <a:t>Require fewer calories</a:t>
            </a:r>
          </a:p>
          <a:p>
            <a:pPr lvl="1"/>
            <a:r>
              <a:rPr lang="en-US" dirty="0" smtClean="0">
                <a:solidFill>
                  <a:schemeClr val="tx1"/>
                </a:solidFill>
              </a:rPr>
              <a:t>Mediterranean plan</a:t>
            </a:r>
          </a:p>
          <a:p>
            <a:r>
              <a:rPr lang="en-US" dirty="0" smtClean="0">
                <a:solidFill>
                  <a:schemeClr val="tx1"/>
                </a:solidFill>
              </a:rPr>
              <a:t>Dyslipidemia and Glucose metabolism</a:t>
            </a:r>
          </a:p>
          <a:p>
            <a:pPr lvl="1"/>
            <a:r>
              <a:rPr lang="en-US" dirty="0" smtClean="0">
                <a:solidFill>
                  <a:schemeClr val="tx1"/>
                </a:solidFill>
              </a:rPr>
              <a:t>Initial screen, repeat every 3  years</a:t>
            </a:r>
          </a:p>
          <a:p>
            <a:r>
              <a:rPr lang="en-US" dirty="0" smtClean="0">
                <a:solidFill>
                  <a:schemeClr val="tx1"/>
                </a:solidFill>
              </a:rPr>
              <a:t>Hypertension</a:t>
            </a:r>
          </a:p>
          <a:p>
            <a:pPr lvl="1"/>
            <a:r>
              <a:rPr lang="en-US" dirty="0" smtClean="0">
                <a:solidFill>
                  <a:schemeClr val="tx1"/>
                </a:solidFill>
              </a:rPr>
              <a:t>B/P at every routine visit</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7803" y="1600200"/>
            <a:ext cx="3289806" cy="428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18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1427"/>
            <a:ext cx="9144000" cy="1567542"/>
          </a:xfrm>
        </p:spPr>
        <p:txBody>
          <a:bodyPr/>
          <a:lstStyle/>
          <a:p>
            <a:r>
              <a:rPr lang="en-US" sz="4000" dirty="0">
                <a:solidFill>
                  <a:schemeClr val="tx1"/>
                </a:solidFill>
              </a:rPr>
              <a:t>Pain in SCI: A Very Nasty Problem</a:t>
            </a:r>
          </a:p>
        </p:txBody>
      </p:sp>
      <p:sp>
        <p:nvSpPr>
          <p:cNvPr id="3" name="Content Placeholder 2"/>
          <p:cNvSpPr>
            <a:spLocks noGrp="1"/>
          </p:cNvSpPr>
          <p:nvPr>
            <p:ph idx="1"/>
          </p:nvPr>
        </p:nvSpPr>
        <p:spPr>
          <a:xfrm>
            <a:off x="955675" y="1600200"/>
            <a:ext cx="7232650" cy="3720947"/>
          </a:xfrm>
        </p:spPr>
        <p:txBody>
          <a:bodyPr>
            <a:normAutofit/>
          </a:bodyPr>
          <a:lstStyle/>
          <a:p>
            <a:pPr marL="0" indent="0">
              <a:spcBef>
                <a:spcPts val="800"/>
              </a:spcBef>
              <a:buNone/>
            </a:pPr>
            <a:r>
              <a:rPr lang="en-US" sz="2800" dirty="0">
                <a:solidFill>
                  <a:srgbClr val="FF0000"/>
                </a:solidFill>
                <a:latin typeface="Calibri" panose="020F0502020204030204" pitchFamily="34" charset="0"/>
              </a:rPr>
              <a:t>• </a:t>
            </a:r>
            <a:r>
              <a:rPr lang="en-US" sz="2800" dirty="0">
                <a:solidFill>
                  <a:schemeClr val="tx1"/>
                </a:solidFill>
                <a:latin typeface="Calibri" panose="020F0502020204030204" pitchFamily="34" charset="0"/>
              </a:rPr>
              <a:t>Between </a:t>
            </a:r>
            <a:r>
              <a:rPr lang="en-US" sz="2800" b="1" dirty="0">
                <a:solidFill>
                  <a:schemeClr val="tx1"/>
                </a:solidFill>
                <a:latin typeface="Calibri" panose="020F0502020204030204" pitchFamily="34" charset="0"/>
              </a:rPr>
              <a:t>64 and 88% </a:t>
            </a:r>
            <a:r>
              <a:rPr lang="en-US" sz="2800" dirty="0">
                <a:solidFill>
                  <a:schemeClr val="tx1"/>
                </a:solidFill>
                <a:latin typeface="Calibri" panose="020F0502020204030204" pitchFamily="34" charset="0"/>
              </a:rPr>
              <a:t>of people living with </a:t>
            </a:r>
            <a:br>
              <a:rPr lang="en-US" sz="2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SCI have chronic pain</a:t>
            </a:r>
          </a:p>
          <a:p>
            <a:pPr marL="0" indent="0">
              <a:spcBef>
                <a:spcPts val="800"/>
              </a:spcBef>
              <a:buNone/>
            </a:pPr>
            <a:r>
              <a:rPr lang="en-US" sz="2800" dirty="0">
                <a:solidFill>
                  <a:srgbClr val="FF0000"/>
                </a:solidFill>
                <a:latin typeface="Calibri" panose="020F0502020204030204" pitchFamily="34" charset="0"/>
              </a:rPr>
              <a:t>• </a:t>
            </a:r>
            <a:r>
              <a:rPr lang="en-US" sz="2800" dirty="0">
                <a:solidFill>
                  <a:schemeClr val="tx1"/>
                </a:solidFill>
                <a:latin typeface="Calibri" panose="020F0502020204030204" pitchFamily="34" charset="0"/>
              </a:rPr>
              <a:t>Between </a:t>
            </a:r>
            <a:r>
              <a:rPr lang="en-US" sz="2800" b="1" dirty="0">
                <a:solidFill>
                  <a:schemeClr val="tx1"/>
                </a:solidFill>
                <a:latin typeface="Calibri" panose="020F0502020204030204" pitchFamily="34" charset="0"/>
              </a:rPr>
              <a:t>65 and 78% </a:t>
            </a:r>
            <a:r>
              <a:rPr lang="en-US" sz="2800" dirty="0">
                <a:solidFill>
                  <a:schemeClr val="tx1"/>
                </a:solidFill>
                <a:latin typeface="Calibri" panose="020F0502020204030204" pitchFamily="34" charset="0"/>
              </a:rPr>
              <a:t>of people living with SCI have spasticity</a:t>
            </a:r>
          </a:p>
          <a:p>
            <a:pPr marL="0" indent="0">
              <a:spcBef>
                <a:spcPts val="800"/>
              </a:spcBef>
              <a:buNone/>
            </a:pPr>
            <a:r>
              <a:rPr lang="en-US" sz="2800" dirty="0">
                <a:solidFill>
                  <a:srgbClr val="FF0000"/>
                </a:solidFill>
                <a:latin typeface="Calibri" panose="020F0502020204030204" pitchFamily="34" charset="0"/>
              </a:rPr>
              <a:t>• </a:t>
            </a:r>
            <a:r>
              <a:rPr lang="en-US" sz="2800" dirty="0">
                <a:solidFill>
                  <a:schemeClr val="tx1"/>
                </a:solidFill>
                <a:latin typeface="Calibri" panose="020F0502020204030204" pitchFamily="34" charset="0"/>
              </a:rPr>
              <a:t>Ameliorating pain is frequently listed as a high health-related priority by people with SCI</a:t>
            </a:r>
          </a:p>
          <a:p>
            <a:pPr marL="0" indent="0">
              <a:spcBef>
                <a:spcPts val="800"/>
              </a:spcBef>
              <a:buNone/>
            </a:pPr>
            <a:endParaRPr lang="en-US" sz="2800" dirty="0"/>
          </a:p>
        </p:txBody>
      </p:sp>
      <p:sp>
        <p:nvSpPr>
          <p:cNvPr id="4" name="TextBox 3"/>
          <p:cNvSpPr txBox="1"/>
          <p:nvPr/>
        </p:nvSpPr>
        <p:spPr>
          <a:xfrm>
            <a:off x="1057619" y="4643532"/>
            <a:ext cx="7305331" cy="707886"/>
          </a:xfrm>
          <a:prstGeom prst="rect">
            <a:avLst/>
          </a:prstGeom>
          <a:noFill/>
        </p:spPr>
        <p:txBody>
          <a:bodyPr wrap="square" rtlCol="0">
            <a:spAutoFit/>
          </a:bodyPr>
          <a:lstStyle/>
          <a:p>
            <a:r>
              <a:rPr lang="en-US" sz="1000" dirty="0" err="1" smtClean="0">
                <a:latin typeface="Calibri" panose="020F0502020204030204" pitchFamily="34" charset="0"/>
              </a:rPr>
              <a:t>Adriaansen</a:t>
            </a:r>
            <a:r>
              <a:rPr lang="en-US" sz="1000" dirty="0" smtClean="0">
                <a:latin typeface="Calibri" panose="020F0502020204030204" pitchFamily="34" charset="0"/>
              </a:rPr>
              <a:t> </a:t>
            </a:r>
            <a:r>
              <a:rPr lang="en-US" sz="1000" dirty="0">
                <a:latin typeface="Calibri" panose="020F0502020204030204" pitchFamily="34" charset="0"/>
              </a:rPr>
              <a:t>et al. Secondary health conditions and quality of life in persons living with spinal cord injury for at least 10 years. J </a:t>
            </a:r>
            <a:r>
              <a:rPr lang="en-US" sz="1000" dirty="0" err="1">
                <a:latin typeface="Calibri" panose="020F0502020204030204" pitchFamily="34" charset="0"/>
              </a:rPr>
              <a:t>Rehabil</a:t>
            </a:r>
            <a:r>
              <a:rPr lang="en-US" sz="1000" dirty="0">
                <a:latin typeface="Calibri" panose="020F0502020204030204" pitchFamily="34" charset="0"/>
              </a:rPr>
              <a:t> Med. 2016;48:853-60</a:t>
            </a:r>
          </a:p>
          <a:p>
            <a:r>
              <a:rPr lang="en-US" sz="1000" dirty="0" err="1" smtClean="0">
                <a:latin typeface="Calibri" panose="020F0502020204030204" pitchFamily="34" charset="0"/>
              </a:rPr>
              <a:t>Ataoglu</a:t>
            </a:r>
            <a:r>
              <a:rPr lang="en-US" sz="1000" dirty="0" smtClean="0">
                <a:latin typeface="Calibri" panose="020F0502020204030204" pitchFamily="34" charset="0"/>
              </a:rPr>
              <a:t> </a:t>
            </a:r>
            <a:r>
              <a:rPr lang="en-US" sz="1000" dirty="0">
                <a:latin typeface="Calibri" panose="020F0502020204030204" pitchFamily="34" charset="0"/>
              </a:rPr>
              <a:t>et al.  Effects of chronic pain on quality of life and depression in patients with spinal cord injury. Spinal Cord. 2013;51:23-26.</a:t>
            </a:r>
          </a:p>
          <a:p>
            <a:r>
              <a:rPr lang="en-US" sz="1000" dirty="0" smtClean="0">
                <a:latin typeface="Calibri" panose="020F0502020204030204" pitchFamily="34" charset="0"/>
              </a:rPr>
              <a:t>Anderson </a:t>
            </a:r>
            <a:r>
              <a:rPr lang="en-US" sz="1000" dirty="0">
                <a:latin typeface="Calibri" panose="020F0502020204030204" pitchFamily="34" charset="0"/>
              </a:rPr>
              <a:t>KD. Targeting recovery: priorities of the spinal cord-injured population. J </a:t>
            </a:r>
            <a:r>
              <a:rPr lang="en-US" sz="1000" dirty="0" err="1">
                <a:latin typeface="Calibri" panose="020F0502020204030204" pitchFamily="34" charset="0"/>
              </a:rPr>
              <a:t>Neurotrauma</a:t>
            </a:r>
            <a:r>
              <a:rPr lang="en-US" sz="1000" dirty="0">
                <a:latin typeface="Calibri" panose="020F0502020204030204" pitchFamily="34" charset="0"/>
              </a:rPr>
              <a:t>. 2004;21(10):1371-83.</a:t>
            </a:r>
          </a:p>
        </p:txBody>
      </p:sp>
    </p:spTree>
    <p:extLst>
      <p:ext uri="{BB962C8B-B14F-4D97-AF65-F5344CB8AC3E}">
        <p14:creationId xmlns:p14="http://schemas.microsoft.com/office/powerpoint/2010/main" val="102616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605928"/>
            <a:ext cx="7583488" cy="1222872"/>
          </a:xfrm>
        </p:spPr>
        <p:txBody>
          <a:bodyPr/>
          <a:lstStyle/>
          <a:p>
            <a:r>
              <a:rPr lang="en-US" sz="4000" dirty="0">
                <a:solidFill>
                  <a:schemeClr val="tx1"/>
                </a:solidFill>
              </a:rPr>
              <a:t>Efficacy of Approaches to Pain in SCI</a:t>
            </a:r>
          </a:p>
        </p:txBody>
      </p:sp>
      <p:sp>
        <p:nvSpPr>
          <p:cNvPr id="3" name="Content Placeholder 2"/>
          <p:cNvSpPr>
            <a:spLocks noGrp="1"/>
          </p:cNvSpPr>
          <p:nvPr>
            <p:ph idx="1"/>
          </p:nvPr>
        </p:nvSpPr>
        <p:spPr>
          <a:xfrm>
            <a:off x="951278" y="2027104"/>
            <a:ext cx="8115320" cy="4527932"/>
          </a:xfrm>
        </p:spPr>
        <p:txBody>
          <a:bodyPr>
            <a:normAutofit/>
          </a:bodyPr>
          <a:lstStyle/>
          <a:p>
            <a:pPr marL="0" indent="0">
              <a:buNone/>
            </a:pPr>
            <a:r>
              <a:rPr lang="en-US" sz="3200" dirty="0">
                <a:solidFill>
                  <a:srgbClr val="FF0000"/>
                </a:solidFill>
                <a:latin typeface="Calibri" panose="020F0502020204030204" pitchFamily="34" charset="0"/>
              </a:rPr>
              <a:t>• </a:t>
            </a:r>
            <a:r>
              <a:rPr lang="en-US" sz="3200" dirty="0">
                <a:solidFill>
                  <a:schemeClr val="tx1"/>
                </a:solidFill>
                <a:latin typeface="Calibri" panose="020F0502020204030204" pitchFamily="34" charset="0"/>
              </a:rPr>
              <a:t>Mailed survey about approaches to pain </a:t>
            </a:r>
            <a:br>
              <a:rPr lang="en-US" sz="3200"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by people with SCI</a:t>
            </a:r>
          </a:p>
          <a:p>
            <a:pPr marL="0" indent="0">
              <a:buNone/>
            </a:pPr>
            <a:r>
              <a:rPr lang="en-US" sz="3200" dirty="0">
                <a:solidFill>
                  <a:srgbClr val="FF0000"/>
                </a:solidFill>
                <a:latin typeface="Calibri" panose="020F0502020204030204" pitchFamily="34" charset="0"/>
              </a:rPr>
              <a:t>• </a:t>
            </a:r>
            <a:r>
              <a:rPr lang="en-US" sz="3200" dirty="0">
                <a:solidFill>
                  <a:schemeClr val="tx1"/>
                </a:solidFill>
                <a:latin typeface="Calibri" panose="020F0502020204030204" pitchFamily="34" charset="0"/>
              </a:rPr>
              <a:t>Insight into perceived efficacy and continuation of a number of medications </a:t>
            </a:r>
            <a:br>
              <a:rPr lang="en-US" sz="3200"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and therapies</a:t>
            </a:r>
            <a:endParaRPr lang="en-US" sz="3200" dirty="0">
              <a:solidFill>
                <a:schemeClr val="tx1"/>
              </a:solidFill>
            </a:endParaRPr>
          </a:p>
          <a:p>
            <a:pPr marL="0" indent="0">
              <a:buNone/>
            </a:pPr>
            <a:r>
              <a:rPr lang="en-US" sz="1000" dirty="0">
                <a:solidFill>
                  <a:schemeClr val="tx1"/>
                </a:solidFill>
              </a:rPr>
              <a:t>Cardenas et al.  Treatments for Chronic Pain in Persons with Spinal Cord Injury: A Survey Study.  J Spinal Cord Med.  </a:t>
            </a:r>
            <a:br>
              <a:rPr lang="en-US" sz="1000" dirty="0">
                <a:solidFill>
                  <a:schemeClr val="tx1"/>
                </a:solidFill>
              </a:rPr>
            </a:br>
            <a:r>
              <a:rPr lang="en-US" sz="1000" dirty="0">
                <a:solidFill>
                  <a:schemeClr val="tx1"/>
                </a:solidFill>
              </a:rPr>
              <a:t>2016;29(2): 109-117.</a:t>
            </a:r>
          </a:p>
          <a:p>
            <a:pPr marL="0" indent="0">
              <a:buNone/>
            </a:pPr>
            <a:endParaRPr lang="en-US" dirty="0"/>
          </a:p>
        </p:txBody>
      </p:sp>
    </p:spTree>
    <p:extLst>
      <p:ext uri="{BB962C8B-B14F-4D97-AF65-F5344CB8AC3E}">
        <p14:creationId xmlns:p14="http://schemas.microsoft.com/office/powerpoint/2010/main" val="138352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333139"/>
            <a:ext cx="7583488" cy="1228455"/>
          </a:xfrm>
        </p:spPr>
        <p:txBody>
          <a:bodyPr/>
          <a:lstStyle/>
          <a:p>
            <a:r>
              <a:rPr lang="en-US" sz="4000" dirty="0" err="1">
                <a:solidFill>
                  <a:schemeClr val="tx1"/>
                </a:solidFill>
              </a:rPr>
              <a:t>CanPain</a:t>
            </a:r>
            <a:r>
              <a:rPr lang="en-US" sz="4000" dirty="0">
                <a:solidFill>
                  <a:schemeClr val="tx1"/>
                </a:solidFill>
              </a:rPr>
              <a:t> Guidelines of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2256625"/>
              </p:ext>
            </p:extLst>
          </p:nvPr>
        </p:nvGraphicFramePr>
        <p:xfrm>
          <a:off x="297689" y="1551608"/>
          <a:ext cx="8613124" cy="3632941"/>
        </p:xfrm>
        <a:graphic>
          <a:graphicData uri="http://schemas.openxmlformats.org/drawingml/2006/table">
            <a:tbl>
              <a:tblPr firstRow="1" bandRow="1">
                <a:tableStyleId>{5C22544A-7EE6-4342-B048-85BDC9FD1C3A}</a:tableStyleId>
              </a:tblPr>
              <a:tblGrid>
                <a:gridCol w="2083819">
                  <a:extLst>
                    <a:ext uri="{9D8B030D-6E8A-4147-A177-3AD203B41FA5}">
                      <a16:colId xmlns="" xmlns:a16="http://schemas.microsoft.com/office/drawing/2014/main" val="2418356712"/>
                    </a:ext>
                  </a:extLst>
                </a:gridCol>
                <a:gridCol w="1567902">
                  <a:extLst>
                    <a:ext uri="{9D8B030D-6E8A-4147-A177-3AD203B41FA5}">
                      <a16:colId xmlns="" xmlns:a16="http://schemas.microsoft.com/office/drawing/2014/main" val="560024663"/>
                    </a:ext>
                  </a:extLst>
                </a:gridCol>
                <a:gridCol w="1653801">
                  <a:extLst>
                    <a:ext uri="{9D8B030D-6E8A-4147-A177-3AD203B41FA5}">
                      <a16:colId xmlns="" xmlns:a16="http://schemas.microsoft.com/office/drawing/2014/main" val="3510134130"/>
                    </a:ext>
                  </a:extLst>
                </a:gridCol>
                <a:gridCol w="1653801">
                  <a:extLst>
                    <a:ext uri="{9D8B030D-6E8A-4147-A177-3AD203B41FA5}">
                      <a16:colId xmlns="" xmlns:a16="http://schemas.microsoft.com/office/drawing/2014/main" val="4154216498"/>
                    </a:ext>
                  </a:extLst>
                </a:gridCol>
                <a:gridCol w="1653801">
                  <a:extLst>
                    <a:ext uri="{9D8B030D-6E8A-4147-A177-3AD203B41FA5}">
                      <a16:colId xmlns="" xmlns:a16="http://schemas.microsoft.com/office/drawing/2014/main" val="557612774"/>
                    </a:ext>
                  </a:extLst>
                </a:gridCol>
              </a:tblGrid>
              <a:tr h="416334">
                <a:tc>
                  <a:txBody>
                    <a:bodyPr/>
                    <a:lstStyle/>
                    <a:p>
                      <a:endParaRPr lang="en-US" dirty="0"/>
                    </a:p>
                  </a:txBody>
                  <a:tcPr marL="68580" marR="68580"/>
                </a:tc>
                <a:tc>
                  <a:txBody>
                    <a:bodyPr/>
                    <a:lstStyle/>
                    <a:p>
                      <a:pPr algn="ctr"/>
                      <a:r>
                        <a:rPr lang="en-US" dirty="0">
                          <a:solidFill>
                            <a:schemeClr val="tx1"/>
                          </a:solidFill>
                        </a:rPr>
                        <a:t>First-Line</a:t>
                      </a:r>
                    </a:p>
                  </a:txBody>
                  <a:tcPr marL="68580" marR="68580"/>
                </a:tc>
                <a:tc>
                  <a:txBody>
                    <a:bodyPr/>
                    <a:lstStyle/>
                    <a:p>
                      <a:pPr algn="ctr"/>
                      <a:r>
                        <a:rPr lang="en-US" dirty="0">
                          <a:solidFill>
                            <a:schemeClr val="tx1"/>
                          </a:solidFill>
                        </a:rPr>
                        <a:t>Second-Line</a:t>
                      </a:r>
                    </a:p>
                  </a:txBody>
                  <a:tcPr marL="68580" marR="68580"/>
                </a:tc>
                <a:tc>
                  <a:txBody>
                    <a:bodyPr/>
                    <a:lstStyle/>
                    <a:p>
                      <a:pPr algn="ctr"/>
                      <a:r>
                        <a:rPr lang="en-US" dirty="0">
                          <a:solidFill>
                            <a:schemeClr val="tx1"/>
                          </a:solidFill>
                        </a:rPr>
                        <a:t>Third-Line</a:t>
                      </a:r>
                    </a:p>
                  </a:txBody>
                  <a:tcPr marL="68580" marR="68580"/>
                </a:tc>
                <a:tc>
                  <a:txBody>
                    <a:bodyPr/>
                    <a:lstStyle/>
                    <a:p>
                      <a:pPr algn="ctr"/>
                      <a:r>
                        <a:rPr lang="en-US" dirty="0">
                          <a:solidFill>
                            <a:schemeClr val="tx1"/>
                          </a:solidFill>
                        </a:rPr>
                        <a:t>Fourth-Line</a:t>
                      </a:r>
                    </a:p>
                  </a:txBody>
                  <a:tcPr marL="68580" marR="68580"/>
                </a:tc>
                <a:extLst>
                  <a:ext uri="{0D108BD9-81ED-4DB2-BD59-A6C34878D82A}">
                    <a16:rowId xmlns="" xmlns:a16="http://schemas.microsoft.com/office/drawing/2014/main" val="3935343000"/>
                  </a:ext>
                </a:extLst>
              </a:tr>
              <a:tr h="416334">
                <a:tc>
                  <a:txBody>
                    <a:bodyPr/>
                    <a:lstStyle/>
                    <a:p>
                      <a:r>
                        <a:rPr lang="en-US" b="1" dirty="0" err="1">
                          <a:solidFill>
                            <a:schemeClr val="tx1"/>
                          </a:solidFill>
                        </a:rPr>
                        <a:t>Gabapentinoids</a:t>
                      </a:r>
                      <a:endParaRPr lang="en-US" b="1" dirty="0">
                        <a:solidFill>
                          <a:schemeClr val="tx1"/>
                        </a:solidFill>
                      </a:endParaRPr>
                    </a:p>
                  </a:txBody>
                  <a:tcPr marL="68580" marR="68580"/>
                </a:tc>
                <a:tc>
                  <a:txBody>
                    <a:bodyPr/>
                    <a:lstStyle/>
                    <a:p>
                      <a:pPr algn="ctr"/>
                      <a:r>
                        <a:rPr lang="en-US" dirty="0"/>
                        <a:t>x</a:t>
                      </a:r>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2648901469"/>
                  </a:ext>
                </a:extLst>
              </a:tr>
              <a:tr h="416334">
                <a:tc>
                  <a:txBody>
                    <a:bodyPr/>
                    <a:lstStyle/>
                    <a:p>
                      <a:r>
                        <a:rPr lang="en-US" b="1" dirty="0">
                          <a:solidFill>
                            <a:schemeClr val="tx1"/>
                          </a:solidFill>
                        </a:rPr>
                        <a:t>Amitriptyline</a:t>
                      </a:r>
                    </a:p>
                  </a:txBody>
                  <a:tcPr marL="68580" marR="68580"/>
                </a:tc>
                <a:tc>
                  <a:txBody>
                    <a:bodyPr/>
                    <a:lstStyle/>
                    <a:p>
                      <a:pPr algn="ctr"/>
                      <a:r>
                        <a:rPr lang="en-US" dirty="0"/>
                        <a:t>x</a:t>
                      </a:r>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2053007202"/>
                  </a:ext>
                </a:extLst>
              </a:tr>
              <a:tr h="416334">
                <a:tc>
                  <a:txBody>
                    <a:bodyPr/>
                    <a:lstStyle/>
                    <a:p>
                      <a:r>
                        <a:rPr lang="en-US" b="1" dirty="0">
                          <a:solidFill>
                            <a:schemeClr val="tx1"/>
                          </a:solidFill>
                        </a:rPr>
                        <a:t>Tramadol</a:t>
                      </a:r>
                    </a:p>
                  </a:txBody>
                  <a:tcPr marL="68580" marR="68580"/>
                </a:tc>
                <a:tc>
                  <a:txBody>
                    <a:bodyPr/>
                    <a:lstStyle/>
                    <a:p>
                      <a:endParaRPr lang="en-US"/>
                    </a:p>
                  </a:txBody>
                  <a:tcPr marL="68580" marR="68580"/>
                </a:tc>
                <a:tc>
                  <a:txBody>
                    <a:bodyPr/>
                    <a:lstStyle/>
                    <a:p>
                      <a:pPr algn="ctr"/>
                      <a:r>
                        <a:rPr lang="en-US" dirty="0"/>
                        <a:t>x</a:t>
                      </a:r>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3930839763"/>
                  </a:ext>
                </a:extLst>
              </a:tr>
              <a:tr h="416334">
                <a:tc>
                  <a:txBody>
                    <a:bodyPr/>
                    <a:lstStyle/>
                    <a:p>
                      <a:r>
                        <a:rPr lang="en-US" b="1" dirty="0">
                          <a:solidFill>
                            <a:schemeClr val="tx1"/>
                          </a:solidFill>
                        </a:rPr>
                        <a:t>Lamotrigine</a:t>
                      </a:r>
                    </a:p>
                  </a:txBody>
                  <a:tcPr marL="68580" marR="68580"/>
                </a:tc>
                <a:tc>
                  <a:txBody>
                    <a:bodyPr/>
                    <a:lstStyle/>
                    <a:p>
                      <a:endParaRPr lang="en-US"/>
                    </a:p>
                  </a:txBody>
                  <a:tcPr marL="68580" marR="68580"/>
                </a:tc>
                <a:tc>
                  <a:txBody>
                    <a:bodyPr/>
                    <a:lstStyle/>
                    <a:p>
                      <a:pPr algn="ctr"/>
                      <a:r>
                        <a:rPr lang="en-US" dirty="0"/>
                        <a:t>x</a:t>
                      </a:r>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 xmlns:a16="http://schemas.microsoft.com/office/drawing/2014/main" val="337772039"/>
                  </a:ext>
                </a:extLst>
              </a:tr>
              <a:tr h="416334">
                <a:tc>
                  <a:txBody>
                    <a:bodyPr/>
                    <a:lstStyle/>
                    <a:p>
                      <a:r>
                        <a:rPr lang="en-US" b="1" dirty="0">
                          <a:solidFill>
                            <a:schemeClr val="tx1"/>
                          </a:solidFill>
                        </a:rPr>
                        <a:t>Transcranial stim</a:t>
                      </a:r>
                    </a:p>
                  </a:txBody>
                  <a:tcPr marL="68580" marR="68580"/>
                </a:tc>
                <a:tc>
                  <a:txBody>
                    <a:bodyPr/>
                    <a:lstStyle/>
                    <a:p>
                      <a:endParaRPr lang="en-US"/>
                    </a:p>
                  </a:txBody>
                  <a:tcPr marL="68580" marR="68580"/>
                </a:tc>
                <a:tc>
                  <a:txBody>
                    <a:bodyPr/>
                    <a:lstStyle/>
                    <a:p>
                      <a:endParaRPr lang="en-US"/>
                    </a:p>
                  </a:txBody>
                  <a:tcPr marL="68580" marR="68580"/>
                </a:tc>
                <a:tc>
                  <a:txBody>
                    <a:bodyPr/>
                    <a:lstStyle/>
                    <a:p>
                      <a:pPr algn="ctr"/>
                      <a:r>
                        <a:rPr lang="en-US" dirty="0"/>
                        <a:t>x</a:t>
                      </a:r>
                    </a:p>
                  </a:txBody>
                  <a:tcPr marL="68580" marR="68580"/>
                </a:tc>
                <a:tc>
                  <a:txBody>
                    <a:bodyPr/>
                    <a:lstStyle/>
                    <a:p>
                      <a:endParaRPr lang="en-US"/>
                    </a:p>
                  </a:txBody>
                  <a:tcPr marL="68580" marR="68580"/>
                </a:tc>
                <a:extLst>
                  <a:ext uri="{0D108BD9-81ED-4DB2-BD59-A6C34878D82A}">
                    <a16:rowId xmlns="" xmlns:a16="http://schemas.microsoft.com/office/drawing/2014/main" val="3708068622"/>
                  </a:ext>
                </a:extLst>
              </a:tr>
              <a:tr h="718603">
                <a:tc>
                  <a:txBody>
                    <a:bodyPr/>
                    <a:lstStyle/>
                    <a:p>
                      <a:r>
                        <a:rPr lang="en-US" b="1" dirty="0">
                          <a:solidFill>
                            <a:schemeClr val="tx1"/>
                          </a:solidFill>
                        </a:rPr>
                        <a:t>Transcutaneous stim</a:t>
                      </a:r>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pPr algn="ctr"/>
                      <a:r>
                        <a:rPr lang="en-US" dirty="0"/>
                        <a:t>x</a:t>
                      </a:r>
                    </a:p>
                  </a:txBody>
                  <a:tcPr marL="68580" marR="68580"/>
                </a:tc>
                <a:extLst>
                  <a:ext uri="{0D108BD9-81ED-4DB2-BD59-A6C34878D82A}">
                    <a16:rowId xmlns="" xmlns:a16="http://schemas.microsoft.com/office/drawing/2014/main" val="3206661481"/>
                  </a:ext>
                </a:extLst>
              </a:tr>
              <a:tr h="416334">
                <a:tc>
                  <a:txBody>
                    <a:bodyPr/>
                    <a:lstStyle/>
                    <a:p>
                      <a:r>
                        <a:rPr lang="en-US" b="1" dirty="0">
                          <a:solidFill>
                            <a:schemeClr val="tx1"/>
                          </a:solidFill>
                        </a:rPr>
                        <a:t>Oxycodone</a:t>
                      </a:r>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pPr algn="ctr"/>
                      <a:r>
                        <a:rPr lang="en-US" dirty="0"/>
                        <a:t>x</a:t>
                      </a:r>
                    </a:p>
                  </a:txBody>
                  <a:tcPr marL="68580" marR="68580"/>
                </a:tc>
                <a:extLst>
                  <a:ext uri="{0D108BD9-81ED-4DB2-BD59-A6C34878D82A}">
                    <a16:rowId xmlns="" xmlns:a16="http://schemas.microsoft.com/office/drawing/2014/main" val="2142355002"/>
                  </a:ext>
                </a:extLst>
              </a:tr>
            </a:tbl>
          </a:graphicData>
        </a:graphic>
      </p:graphicFrame>
      <p:sp>
        <p:nvSpPr>
          <p:cNvPr id="6" name="TextBox 5"/>
          <p:cNvSpPr txBox="1"/>
          <p:nvPr/>
        </p:nvSpPr>
        <p:spPr>
          <a:xfrm>
            <a:off x="628650" y="5347363"/>
            <a:ext cx="7886700" cy="400110"/>
          </a:xfrm>
          <a:prstGeom prst="rect">
            <a:avLst/>
          </a:prstGeom>
          <a:noFill/>
        </p:spPr>
        <p:txBody>
          <a:bodyPr wrap="square" rtlCol="0">
            <a:spAutoFit/>
          </a:bodyPr>
          <a:lstStyle/>
          <a:p>
            <a:r>
              <a:rPr lang="en-US" sz="1000" dirty="0">
                <a:latin typeface="Calibri" panose="020F0502020204030204" pitchFamily="34" charset="0"/>
              </a:rPr>
              <a:t>Guy et al.  The </a:t>
            </a:r>
            <a:r>
              <a:rPr lang="en-US" sz="1000" dirty="0" err="1">
                <a:latin typeface="Calibri" panose="020F0502020204030204" pitchFamily="34" charset="0"/>
              </a:rPr>
              <a:t>CanPan</a:t>
            </a:r>
            <a:r>
              <a:rPr lang="en-US" sz="1000" dirty="0">
                <a:latin typeface="Calibri" panose="020F0502020204030204" pitchFamily="34" charset="0"/>
              </a:rPr>
              <a:t> SCI Clinical Practice Guidelines for Rehabilitation Management of Neuropathic Pain after Spinal Cord Injury: Recommendations for Treatment.  Spinal Cord (2016) 54, S14-23.</a:t>
            </a:r>
          </a:p>
        </p:txBody>
      </p:sp>
    </p:spTree>
    <p:extLst>
      <p:ext uri="{BB962C8B-B14F-4D97-AF65-F5344CB8AC3E}">
        <p14:creationId xmlns:p14="http://schemas.microsoft.com/office/powerpoint/2010/main" val="125642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CIP ASIA Base Opt 3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528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365126"/>
            <a:ext cx="7886700" cy="1059245"/>
          </a:xfrm>
        </p:spPr>
        <p:txBody>
          <a:bodyPr/>
          <a:lstStyle/>
          <a:p>
            <a:pPr algn="ctr"/>
            <a:r>
              <a:rPr lang="en-US" sz="4000" dirty="0">
                <a:solidFill>
                  <a:schemeClr val="tx1"/>
                </a:solidFill>
              </a:rPr>
              <a:t>Perceived Efficacy of Medicinal Cannabis (MC)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8300042"/>
              </p:ext>
            </p:extLst>
          </p:nvPr>
        </p:nvGraphicFramePr>
        <p:xfrm>
          <a:off x="419475" y="1648698"/>
          <a:ext cx="8331265" cy="4360735"/>
        </p:xfrm>
        <a:graphic>
          <a:graphicData uri="http://schemas.openxmlformats.org/drawingml/2006/table">
            <a:tbl>
              <a:tblPr firstRow="1" firstCol="1" bandRow="1">
                <a:tableStyleId>{5C22544A-7EE6-4342-B048-85BDC9FD1C3A}</a:tableStyleId>
              </a:tblPr>
              <a:tblGrid>
                <a:gridCol w="2272164">
                  <a:extLst>
                    <a:ext uri="{9D8B030D-6E8A-4147-A177-3AD203B41FA5}">
                      <a16:colId xmlns="" xmlns:a16="http://schemas.microsoft.com/office/drawing/2014/main" val="4049090309"/>
                    </a:ext>
                  </a:extLst>
                </a:gridCol>
                <a:gridCol w="1584688">
                  <a:extLst>
                    <a:ext uri="{9D8B030D-6E8A-4147-A177-3AD203B41FA5}">
                      <a16:colId xmlns="" xmlns:a16="http://schemas.microsoft.com/office/drawing/2014/main" val="2359783304"/>
                    </a:ext>
                  </a:extLst>
                </a:gridCol>
                <a:gridCol w="1495901">
                  <a:extLst>
                    <a:ext uri="{9D8B030D-6E8A-4147-A177-3AD203B41FA5}">
                      <a16:colId xmlns="" xmlns:a16="http://schemas.microsoft.com/office/drawing/2014/main" val="3949841950"/>
                    </a:ext>
                  </a:extLst>
                </a:gridCol>
                <a:gridCol w="1467522">
                  <a:extLst>
                    <a:ext uri="{9D8B030D-6E8A-4147-A177-3AD203B41FA5}">
                      <a16:colId xmlns="" xmlns:a16="http://schemas.microsoft.com/office/drawing/2014/main" val="4181298812"/>
                    </a:ext>
                  </a:extLst>
                </a:gridCol>
                <a:gridCol w="1510990">
                  <a:extLst>
                    <a:ext uri="{9D8B030D-6E8A-4147-A177-3AD203B41FA5}">
                      <a16:colId xmlns="" xmlns:a16="http://schemas.microsoft.com/office/drawing/2014/main" val="1600189127"/>
                    </a:ext>
                  </a:extLst>
                </a:gridCol>
              </a:tblGrid>
              <a:tr h="558160">
                <a:tc>
                  <a:txBody>
                    <a:bodyPr/>
                    <a:lstStyle/>
                    <a:p>
                      <a:pPr marL="0" marR="0" algn="ctr">
                        <a:lnSpc>
                          <a:spcPct val="107000"/>
                        </a:lnSpc>
                        <a:spcBef>
                          <a:spcPts val="0"/>
                        </a:spcBef>
                        <a:spcAft>
                          <a:spcPts val="0"/>
                        </a:spcAft>
                      </a:pPr>
                      <a:r>
                        <a:rPr lang="en-US" sz="1400" dirty="0">
                          <a:solidFill>
                            <a:schemeClr val="tx1"/>
                          </a:solidFill>
                          <a:effectLst/>
                        </a:rPr>
                        <a:t>Perceived</a:t>
                      </a:r>
                      <a:r>
                        <a:rPr lang="en-US" sz="1400" baseline="0" dirty="0">
                          <a:solidFill>
                            <a:schemeClr val="tx1"/>
                          </a:solidFill>
                          <a:effectLst/>
                        </a:rPr>
                        <a:t> Efficacy</a:t>
                      </a:r>
                      <a:endParaRPr lang="en-US" sz="1400" dirty="0">
                        <a:solidFill>
                          <a:schemeClr val="tx1"/>
                        </a:solidFill>
                        <a:effectLst/>
                      </a:endParaRPr>
                    </a:p>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solidFill>
                            <a:schemeClr val="tx1"/>
                          </a:solidFill>
                          <a:effectLst/>
                        </a:rPr>
                        <a:t>Total (n=129)</a:t>
                      </a:r>
                    </a:p>
                    <a:p>
                      <a:pPr marL="0" marR="0" algn="ctr">
                        <a:lnSpc>
                          <a:spcPct val="107000"/>
                        </a:lnSpc>
                        <a:spcBef>
                          <a:spcPts val="0"/>
                        </a:spcBef>
                        <a:spcAft>
                          <a:spcPts val="0"/>
                        </a:spcAft>
                      </a:pPr>
                      <a:r>
                        <a:rPr lang="en-US" sz="1400" dirty="0">
                          <a:solidFill>
                            <a:schemeClr val="tx1"/>
                          </a:solidFill>
                          <a:effectLst/>
                        </a:rPr>
                        <a:t>%</a:t>
                      </a:r>
                    </a:p>
                  </a:txBody>
                  <a:tcPr marL="42356" marR="42356" marT="0" marB="0"/>
                </a:tc>
                <a:tc>
                  <a:txBody>
                    <a:bodyPr/>
                    <a:lstStyle/>
                    <a:p>
                      <a:pPr marL="0" marR="0" algn="ctr">
                        <a:lnSpc>
                          <a:spcPct val="107000"/>
                        </a:lnSpc>
                        <a:spcBef>
                          <a:spcPts val="0"/>
                        </a:spcBef>
                        <a:spcAft>
                          <a:spcPts val="0"/>
                        </a:spcAft>
                      </a:pPr>
                      <a:r>
                        <a:rPr lang="en-US" sz="1400" dirty="0">
                          <a:solidFill>
                            <a:schemeClr val="tx1"/>
                          </a:solidFill>
                          <a:effectLst/>
                        </a:rPr>
                        <a:t>Current</a:t>
                      </a:r>
                      <a:r>
                        <a:rPr lang="en-US" sz="1400" baseline="0" dirty="0">
                          <a:solidFill>
                            <a:schemeClr val="tx1"/>
                          </a:solidFill>
                          <a:effectLst/>
                        </a:rPr>
                        <a:t> Users (n=99)</a:t>
                      </a:r>
                      <a:endParaRPr lang="en-US" sz="1400" dirty="0">
                        <a:solidFill>
                          <a:schemeClr val="tx1"/>
                        </a:solidFill>
                        <a:effectLst/>
                      </a:endParaRPr>
                    </a:p>
                  </a:txBody>
                  <a:tcPr marL="42356" marR="42356" marT="0" marB="0"/>
                </a:tc>
                <a:tc>
                  <a:txBody>
                    <a:bodyPr/>
                    <a:lstStyle/>
                    <a:p>
                      <a:pPr marL="0" marR="0" algn="ctr">
                        <a:lnSpc>
                          <a:spcPct val="107000"/>
                        </a:lnSpc>
                        <a:spcBef>
                          <a:spcPts val="0"/>
                        </a:spcBef>
                        <a:spcAft>
                          <a:spcPts val="0"/>
                        </a:spcAft>
                      </a:pPr>
                      <a:r>
                        <a:rPr lang="en-US" sz="1400" dirty="0">
                          <a:solidFill>
                            <a:schemeClr val="tx1"/>
                          </a:solidFill>
                          <a:effectLst/>
                        </a:rPr>
                        <a:t>Past</a:t>
                      </a:r>
                      <a:r>
                        <a:rPr lang="en-US" sz="1400" baseline="0" dirty="0">
                          <a:solidFill>
                            <a:schemeClr val="tx1"/>
                          </a:solidFill>
                          <a:effectLst/>
                          <a:latin typeface="Calibri" panose="020F0502020204030204" pitchFamily="34" charset="0"/>
                          <a:cs typeface="Times New Roman" panose="02020603050405020304" pitchFamily="18" charset="0"/>
                        </a:rPr>
                        <a:t> Users (n=30)</a:t>
                      </a:r>
                      <a:endParaRPr lang="en-US" sz="1400" dirty="0">
                        <a:solidFill>
                          <a:schemeClr val="tx1"/>
                        </a:solidFill>
                        <a:effectLst/>
                      </a:endParaRPr>
                    </a:p>
                  </a:txBody>
                  <a:tcPr marL="42356" marR="42356" marT="0" marB="0"/>
                </a:tc>
                <a:tc>
                  <a:txBody>
                    <a:bodyPr/>
                    <a:lstStyle/>
                    <a:p>
                      <a:pPr marL="0" marR="0" algn="ctr">
                        <a:lnSpc>
                          <a:spcPct val="107000"/>
                        </a:lnSpc>
                        <a:spcBef>
                          <a:spcPts val="0"/>
                        </a:spcBef>
                        <a:spcAft>
                          <a:spcPts val="0"/>
                        </a:spcAft>
                      </a:pPr>
                      <a:r>
                        <a:rPr lang="en-US" sz="1400" dirty="0">
                          <a:solidFill>
                            <a:schemeClr val="tx1"/>
                          </a:solidFill>
                          <a:effectLst/>
                        </a:rPr>
                        <a:t>Significance</a:t>
                      </a:r>
                    </a:p>
                    <a:p>
                      <a:pPr marL="0" marR="0" algn="ctr">
                        <a:lnSpc>
                          <a:spcPct val="107000"/>
                        </a:lnSpc>
                        <a:spcBef>
                          <a:spcPts val="0"/>
                        </a:spcBef>
                        <a:spcAft>
                          <a:spcPts val="0"/>
                        </a:spcAft>
                      </a:pPr>
                      <a:r>
                        <a:rPr lang="en-US" sz="1400" dirty="0">
                          <a:solidFill>
                            <a:schemeClr val="tx1"/>
                          </a:solidFill>
                          <a:effectLst/>
                        </a:rPr>
                        <a:t>X</a:t>
                      </a:r>
                      <a:r>
                        <a:rPr lang="en-US" sz="1400" baseline="30000" dirty="0">
                          <a:solidFill>
                            <a:schemeClr val="tx1"/>
                          </a:solidFill>
                          <a:effectLst/>
                        </a:rPr>
                        <a:t>2 </a:t>
                      </a:r>
                      <a:r>
                        <a:rPr lang="en-US" sz="1400" dirty="0">
                          <a:solidFill>
                            <a:schemeClr val="tx1"/>
                          </a:solidFill>
                          <a:effectLst/>
                        </a:rPr>
                        <a:t>(p)</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3297696017"/>
                  </a:ext>
                </a:extLst>
              </a:tr>
              <a:tr h="799137">
                <a:tc>
                  <a:txBody>
                    <a:bodyPr/>
                    <a:lstStyle/>
                    <a:p>
                      <a:pPr marL="0" marR="0" algn="ctr">
                        <a:lnSpc>
                          <a:spcPct val="107000"/>
                        </a:lnSpc>
                        <a:spcBef>
                          <a:spcPts val="0"/>
                        </a:spcBef>
                        <a:spcAft>
                          <a:spcPts val="0"/>
                        </a:spcAft>
                      </a:pPr>
                      <a:r>
                        <a:rPr lang="en-US" sz="1400" dirty="0">
                          <a:solidFill>
                            <a:schemeClr val="tx1"/>
                          </a:solidFill>
                          <a:effectLst/>
                        </a:rPr>
                        <a:t>Has allowed</a:t>
                      </a:r>
                      <a:r>
                        <a:rPr lang="en-US" sz="1400" baseline="0" dirty="0">
                          <a:solidFill>
                            <a:schemeClr val="tx1"/>
                          </a:solidFill>
                          <a:effectLst/>
                        </a:rPr>
                        <a:t> me to reduce or discontinue other meds?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61.20%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66.70%</a:t>
                      </a:r>
                    </a:p>
                  </a:txBody>
                  <a:tcPr marL="42356" marR="42356" marT="0" marB="0"/>
                </a:tc>
                <a:tc>
                  <a:txBody>
                    <a:bodyPr/>
                    <a:lstStyle/>
                    <a:p>
                      <a:pPr marL="0" marR="0" algn="ctr">
                        <a:lnSpc>
                          <a:spcPct val="107000"/>
                        </a:lnSpc>
                        <a:spcBef>
                          <a:spcPts val="0"/>
                        </a:spcBef>
                        <a:spcAft>
                          <a:spcPts val="0"/>
                        </a:spcAft>
                      </a:pPr>
                      <a:r>
                        <a:rPr lang="en-US" sz="1400" dirty="0">
                          <a:effectLst/>
                        </a:rPr>
                        <a:t>43.30%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5.28(0.032)</a:t>
                      </a:r>
                    </a:p>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351447500"/>
                  </a:ext>
                </a:extLst>
              </a:tr>
              <a:tr h="599353">
                <a:tc>
                  <a:txBody>
                    <a:bodyPr/>
                    <a:lstStyle/>
                    <a:p>
                      <a:pPr marL="0" marR="0" algn="ctr">
                        <a:lnSpc>
                          <a:spcPct val="107000"/>
                        </a:lnSpc>
                        <a:spcBef>
                          <a:spcPts val="0"/>
                        </a:spcBef>
                        <a:spcAft>
                          <a:spcPts val="0"/>
                        </a:spcAft>
                      </a:pPr>
                      <a:r>
                        <a:rPr lang="en-US" sz="1400" dirty="0">
                          <a:solidFill>
                            <a:schemeClr val="tx1"/>
                          </a:solidFill>
                          <a:effectLst/>
                        </a:rPr>
                        <a:t>Scripts</a:t>
                      </a:r>
                      <a:r>
                        <a:rPr lang="en-US" sz="1400" baseline="0" dirty="0">
                          <a:solidFill>
                            <a:schemeClr val="tx1"/>
                          </a:solidFill>
                          <a:effectLst/>
                        </a:rPr>
                        <a:t> w/</a:t>
                      </a:r>
                      <a:r>
                        <a:rPr lang="en-US" sz="1400" dirty="0">
                          <a:solidFill>
                            <a:schemeClr val="tx1"/>
                          </a:solidFill>
                          <a:effectLst/>
                        </a:rPr>
                        <a:t> </a:t>
                      </a:r>
                      <a:r>
                        <a:rPr lang="en-US" sz="1400" baseline="0" dirty="0">
                          <a:solidFill>
                            <a:schemeClr val="tx1"/>
                          </a:solidFill>
                          <a:effectLst/>
                        </a:rPr>
                        <a:t>“much worse” effects than MC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37.20%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42.40%</a:t>
                      </a:r>
                    </a:p>
                  </a:txBody>
                  <a:tcPr marL="42356" marR="42356" marT="0" marB="0"/>
                </a:tc>
                <a:tc>
                  <a:txBody>
                    <a:bodyPr/>
                    <a:lstStyle/>
                    <a:p>
                      <a:pPr marL="0" marR="0" algn="ctr">
                        <a:lnSpc>
                          <a:spcPct val="107000"/>
                        </a:lnSpc>
                        <a:spcBef>
                          <a:spcPts val="0"/>
                        </a:spcBef>
                        <a:spcAft>
                          <a:spcPts val="0"/>
                        </a:spcAft>
                      </a:pPr>
                      <a:r>
                        <a:rPr lang="en-US" sz="1400" dirty="0">
                          <a:effectLst/>
                        </a:rPr>
                        <a:t>20.0%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4.96(0.031)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2204407447"/>
                  </a:ext>
                </a:extLst>
              </a:tr>
              <a:tr h="599353">
                <a:tc>
                  <a:txBody>
                    <a:bodyPr/>
                    <a:lstStyle/>
                    <a:p>
                      <a:pPr marL="0" marR="0" algn="ctr">
                        <a:lnSpc>
                          <a:spcPct val="107000"/>
                        </a:lnSpc>
                        <a:spcBef>
                          <a:spcPts val="0"/>
                        </a:spcBef>
                        <a:spcAft>
                          <a:spcPts val="0"/>
                        </a:spcAft>
                      </a:pPr>
                      <a:r>
                        <a:rPr lang="en-US" sz="1400" baseline="0" dirty="0">
                          <a:solidFill>
                            <a:schemeClr val="tx1"/>
                          </a:solidFill>
                          <a:effectLst/>
                        </a:rPr>
                        <a:t>Scripts w/ “somewhat worse” effects than MC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18.60%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42356" marR="42356" marT="0" marB="0"/>
                </a:tc>
                <a:tc>
                  <a:txBody>
                    <a:bodyPr/>
                    <a:lstStyle/>
                    <a:p>
                      <a:pPr marL="0" marR="0" algn="ctr">
                        <a:lnSpc>
                          <a:spcPct val="107000"/>
                        </a:lnSpc>
                        <a:spcBef>
                          <a:spcPts val="0"/>
                        </a:spcBef>
                        <a:spcAft>
                          <a:spcPts val="0"/>
                        </a:spcAft>
                      </a:pPr>
                      <a:r>
                        <a:rPr lang="en-US" sz="1400" dirty="0">
                          <a:effectLst/>
                        </a:rPr>
                        <a:t>13.30%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0.72(0.593)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1475641296"/>
                  </a:ext>
                </a:extLst>
              </a:tr>
              <a:tr h="399568">
                <a:tc>
                  <a:txBody>
                    <a:bodyPr/>
                    <a:lstStyle/>
                    <a:p>
                      <a:pPr marL="0" marR="0" algn="ctr">
                        <a:lnSpc>
                          <a:spcPct val="107000"/>
                        </a:lnSpc>
                        <a:spcBef>
                          <a:spcPts val="0"/>
                        </a:spcBef>
                        <a:spcAft>
                          <a:spcPts val="0"/>
                        </a:spcAft>
                      </a:pPr>
                      <a:r>
                        <a:rPr lang="en-US" sz="1400" dirty="0">
                          <a:solidFill>
                            <a:schemeClr val="tx1"/>
                          </a:solidFill>
                          <a:effectLst/>
                        </a:rPr>
                        <a:t>MC has greater efficacy than scripts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63.30%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3576541368"/>
                  </a:ext>
                </a:extLst>
              </a:tr>
              <a:tr h="549005">
                <a:tc>
                  <a:txBody>
                    <a:bodyPr/>
                    <a:lstStyle/>
                    <a:p>
                      <a:pPr marL="0" marR="0" algn="ctr">
                        <a:lnSpc>
                          <a:spcPct val="107000"/>
                        </a:lnSpc>
                        <a:spcBef>
                          <a:spcPts val="0"/>
                        </a:spcBef>
                        <a:spcAft>
                          <a:spcPts val="0"/>
                        </a:spcAft>
                      </a:pPr>
                      <a:r>
                        <a:rPr lang="en-US" sz="1400" dirty="0">
                          <a:solidFill>
                            <a:schemeClr val="tx1"/>
                          </a:solidFill>
                          <a:effectLst/>
                        </a:rPr>
                        <a:t>Only MC offered me relief</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10.20%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818117080"/>
                  </a:ext>
                </a:extLst>
              </a:tr>
              <a:tr h="799137">
                <a:tc>
                  <a:txBody>
                    <a:bodyPr/>
                    <a:lstStyle/>
                    <a:p>
                      <a:pPr marL="0" marR="0" algn="ctr">
                        <a:lnSpc>
                          <a:spcPct val="107000"/>
                        </a:lnSpc>
                        <a:spcBef>
                          <a:spcPts val="0"/>
                        </a:spcBef>
                        <a:spcAft>
                          <a:spcPts val="0"/>
                        </a:spcAft>
                      </a:pPr>
                      <a:r>
                        <a:rPr lang="en-US" sz="1400" dirty="0">
                          <a:solidFill>
                            <a:schemeClr val="tx1"/>
                          </a:solidFill>
                          <a:effectLst/>
                        </a:rPr>
                        <a:t>I have suffered symptoms not helped </a:t>
                      </a:r>
                      <a:br>
                        <a:rPr lang="en-US" sz="1400" dirty="0">
                          <a:solidFill>
                            <a:schemeClr val="tx1"/>
                          </a:solidFill>
                          <a:effectLst/>
                        </a:rPr>
                      </a:br>
                      <a:r>
                        <a:rPr lang="en-US" sz="1400" dirty="0">
                          <a:solidFill>
                            <a:schemeClr val="tx1"/>
                          </a:solidFill>
                          <a:effectLst/>
                        </a:rPr>
                        <a:t>by MC</a:t>
                      </a:r>
                    </a:p>
                  </a:txBody>
                  <a:tcPr marL="42356" marR="42356" marT="0" marB="0"/>
                </a:tc>
                <a:tc>
                  <a:txBody>
                    <a:bodyPr/>
                    <a:lstStyle/>
                    <a:p>
                      <a:pPr marL="0" marR="0" algn="ctr">
                        <a:lnSpc>
                          <a:spcPct val="107000"/>
                        </a:lnSpc>
                        <a:spcBef>
                          <a:spcPts val="0"/>
                        </a:spcBef>
                        <a:spcAft>
                          <a:spcPts val="0"/>
                        </a:spcAft>
                      </a:pPr>
                      <a:r>
                        <a:rPr lang="en-US" sz="1400" dirty="0">
                          <a:effectLst/>
                        </a:rPr>
                        <a:t>35.20%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31.60%</a:t>
                      </a:r>
                    </a:p>
                  </a:txBody>
                  <a:tcPr marL="42356" marR="42356" marT="0" marB="0"/>
                </a:tc>
                <a:tc>
                  <a:txBody>
                    <a:bodyPr/>
                    <a:lstStyle/>
                    <a:p>
                      <a:pPr marL="0" marR="0" algn="ctr">
                        <a:lnSpc>
                          <a:spcPct val="107000"/>
                        </a:lnSpc>
                        <a:spcBef>
                          <a:spcPts val="0"/>
                        </a:spcBef>
                        <a:spcAft>
                          <a:spcPts val="0"/>
                        </a:spcAft>
                      </a:pPr>
                      <a:r>
                        <a:rPr lang="en-US" sz="1400" dirty="0">
                          <a:effectLst/>
                        </a:rPr>
                        <a:t>46.70%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a:lnSpc>
                          <a:spcPct val="107000"/>
                        </a:lnSpc>
                        <a:spcBef>
                          <a:spcPts val="0"/>
                        </a:spcBef>
                        <a:spcAft>
                          <a:spcPts val="0"/>
                        </a:spcAft>
                      </a:pPr>
                      <a:r>
                        <a:rPr lang="en-US" sz="1400" dirty="0">
                          <a:effectLst/>
                        </a:rPr>
                        <a:t>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 xmlns:a16="http://schemas.microsoft.com/office/drawing/2014/main" val="832195003"/>
                  </a:ext>
                </a:extLst>
              </a:tr>
            </a:tbl>
          </a:graphicData>
        </a:graphic>
      </p:graphicFrame>
      <p:sp>
        <p:nvSpPr>
          <p:cNvPr id="5" name="Rectangle 1"/>
          <p:cNvSpPr>
            <a:spLocks noChangeArrowheads="1"/>
          </p:cNvSpPr>
          <p:nvPr/>
        </p:nvSpPr>
        <p:spPr bwMode="auto">
          <a:xfrm>
            <a:off x="-4311283" y="0"/>
            <a:ext cx="1776657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2.  Attitudes towards Cannabis as Medicine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377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42370"/>
            <a:ext cx="9144000" cy="1156771"/>
          </a:xfrm>
        </p:spPr>
        <p:txBody>
          <a:bodyPr/>
          <a:lstStyle/>
          <a:p>
            <a:r>
              <a:rPr lang="en-US" dirty="0" err="1">
                <a:solidFill>
                  <a:schemeClr val="tx1"/>
                </a:solidFill>
              </a:rPr>
              <a:t>Dysautonomia</a:t>
            </a:r>
            <a:r>
              <a:rPr lang="en-US" dirty="0">
                <a:solidFill>
                  <a:schemeClr val="tx1"/>
                </a:solidFill>
              </a:rPr>
              <a:t> Following SCI</a:t>
            </a:r>
          </a:p>
        </p:txBody>
      </p:sp>
      <p:sp>
        <p:nvSpPr>
          <p:cNvPr id="3" name="Content Placeholder 2"/>
          <p:cNvSpPr>
            <a:spLocks noGrp="1"/>
          </p:cNvSpPr>
          <p:nvPr>
            <p:ph idx="1"/>
          </p:nvPr>
        </p:nvSpPr>
        <p:spPr>
          <a:xfrm>
            <a:off x="594918" y="1314151"/>
            <a:ext cx="7951303" cy="4095371"/>
          </a:xfrm>
        </p:spPr>
        <p:txBody>
          <a:bodyPr>
            <a:normAutofit fontScale="85000" lnSpcReduction="10000"/>
          </a:bodyPr>
          <a:lstStyle/>
          <a:p>
            <a:pPr marL="0" indent="0">
              <a:buNone/>
            </a:pPr>
            <a:r>
              <a:rPr lang="en-US" sz="3300" b="1" dirty="0">
                <a:solidFill>
                  <a:srgbClr val="FF0000"/>
                </a:solidFill>
                <a:latin typeface="Calibri" panose="020F0502020204030204" pitchFamily="34" charset="0"/>
              </a:rPr>
              <a:t>• </a:t>
            </a:r>
            <a:r>
              <a:rPr lang="en-US" sz="3300" b="1" dirty="0">
                <a:solidFill>
                  <a:schemeClr val="tx1"/>
                </a:solidFill>
                <a:latin typeface="Calibri" panose="020F0502020204030204" pitchFamily="34" charset="0"/>
              </a:rPr>
              <a:t>Orthostatic Hypotension (OH): </a:t>
            </a:r>
          </a:p>
          <a:p>
            <a:pPr marL="0" indent="0">
              <a:spcBef>
                <a:spcPts val="800"/>
              </a:spcBef>
              <a:buNone/>
            </a:pPr>
            <a:r>
              <a:rPr lang="en-US" dirty="0">
                <a:solidFill>
                  <a:schemeClr val="tx1"/>
                </a:solidFill>
                <a:latin typeface="Calibri" panose="020F0502020204030204" pitchFamily="34" charset="0"/>
              </a:rPr>
              <a:t>-Drop in SPB of </a:t>
            </a:r>
            <a:r>
              <a:rPr lang="en-US" u="sng" dirty="0">
                <a:solidFill>
                  <a:schemeClr val="tx1"/>
                </a:solidFill>
                <a:latin typeface="Calibri" panose="020F0502020204030204" pitchFamily="34" charset="0"/>
              </a:rPr>
              <a:t>&gt;</a:t>
            </a:r>
            <a:r>
              <a:rPr lang="en-US" dirty="0">
                <a:solidFill>
                  <a:schemeClr val="tx1"/>
                </a:solidFill>
                <a:latin typeface="Calibri" panose="020F0502020204030204" pitchFamily="34" charset="0"/>
              </a:rPr>
              <a:t> 20 mm Hg or DBP of </a:t>
            </a:r>
            <a:r>
              <a:rPr lang="en-US" u="sng" dirty="0">
                <a:solidFill>
                  <a:schemeClr val="tx1"/>
                </a:solidFill>
                <a:latin typeface="Calibri" panose="020F0502020204030204" pitchFamily="34" charset="0"/>
              </a:rPr>
              <a:t>&gt;</a:t>
            </a:r>
            <a:r>
              <a:rPr lang="en-US" dirty="0">
                <a:solidFill>
                  <a:schemeClr val="tx1"/>
                </a:solidFill>
                <a:latin typeface="Calibri" panose="020F0502020204030204" pitchFamily="34" charset="0"/>
              </a:rPr>
              <a:t> 10 mm Hg while assuming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upright position.</a:t>
            </a:r>
          </a:p>
          <a:p>
            <a:pPr marL="0" indent="0">
              <a:spcBef>
                <a:spcPts val="800"/>
              </a:spcBef>
              <a:buNone/>
            </a:pPr>
            <a:r>
              <a:rPr lang="en-US" dirty="0">
                <a:solidFill>
                  <a:schemeClr val="tx1"/>
                </a:solidFill>
                <a:latin typeface="Calibri" panose="020F0502020204030204" pitchFamily="34" charset="0"/>
              </a:rPr>
              <a:t>-Usually symptomatic, </a:t>
            </a:r>
            <a:r>
              <a:rPr lang="en-US" b="1" dirty="0">
                <a:solidFill>
                  <a:schemeClr val="tx1"/>
                </a:solidFill>
                <a:latin typeface="Calibri" panose="020F0502020204030204" pitchFamily="34" charset="0"/>
              </a:rPr>
              <a:t>though many people with SCI have low resting BP</a:t>
            </a:r>
          </a:p>
          <a:p>
            <a:pPr marL="0" indent="0">
              <a:spcBef>
                <a:spcPts val="800"/>
              </a:spcBef>
              <a:buNone/>
            </a:pPr>
            <a:r>
              <a:rPr lang="en-US" dirty="0">
                <a:solidFill>
                  <a:schemeClr val="tx1"/>
                </a:solidFill>
                <a:latin typeface="Calibri" panose="020F0502020204030204" pitchFamily="34" charset="0"/>
              </a:rPr>
              <a:t>-Up to 74% of people with cervical and high thoracic SCI experience OH </a:t>
            </a:r>
          </a:p>
          <a:p>
            <a:pPr marL="0" indent="0">
              <a:buNone/>
            </a:pPr>
            <a:r>
              <a:rPr lang="en-US" sz="3300" b="1" dirty="0">
                <a:solidFill>
                  <a:srgbClr val="FF0000"/>
                </a:solidFill>
                <a:latin typeface="Calibri" panose="020F0502020204030204" pitchFamily="34" charset="0"/>
              </a:rPr>
              <a:t>• </a:t>
            </a:r>
            <a:r>
              <a:rPr lang="en-US" sz="3300" b="1" dirty="0">
                <a:solidFill>
                  <a:schemeClr val="tx1"/>
                </a:solidFill>
                <a:latin typeface="Calibri" panose="020F0502020204030204" pitchFamily="34" charset="0"/>
              </a:rPr>
              <a:t>Autonomic </a:t>
            </a:r>
            <a:r>
              <a:rPr lang="en-US" sz="3300" b="1" dirty="0" err="1">
                <a:solidFill>
                  <a:schemeClr val="tx1"/>
                </a:solidFill>
                <a:latin typeface="Calibri" panose="020F0502020204030204" pitchFamily="34" charset="0"/>
              </a:rPr>
              <a:t>Dysreflexia</a:t>
            </a:r>
            <a:r>
              <a:rPr lang="en-US" sz="3300" b="1" dirty="0">
                <a:solidFill>
                  <a:schemeClr val="tx1"/>
                </a:solidFill>
                <a:latin typeface="Calibri" panose="020F0502020204030204" pitchFamily="34" charset="0"/>
              </a:rPr>
              <a:t> (AD): Medical Emergency</a:t>
            </a:r>
          </a:p>
          <a:p>
            <a:pPr marL="0" indent="0">
              <a:spcBef>
                <a:spcPts val="800"/>
              </a:spcBef>
              <a:buNone/>
            </a:pPr>
            <a:r>
              <a:rPr lang="en-US" dirty="0">
                <a:solidFill>
                  <a:schemeClr val="tx1"/>
                </a:solidFill>
                <a:latin typeface="Calibri" panose="020F0502020204030204" pitchFamily="34" charset="0"/>
              </a:rPr>
              <a:t>-A response to noxious stimulus; usually in people with SCI at T6 or above</a:t>
            </a:r>
          </a:p>
          <a:p>
            <a:pPr marL="0" indent="0">
              <a:spcBef>
                <a:spcPts val="800"/>
              </a:spcBef>
              <a:buNone/>
            </a:pPr>
            <a:r>
              <a:rPr lang="en-US" dirty="0">
                <a:solidFill>
                  <a:schemeClr val="tx1"/>
                </a:solidFill>
                <a:latin typeface="Calibri" panose="020F0502020204030204" pitchFamily="34" charset="0"/>
              </a:rPr>
              <a:t>-Cardinal finding is elevation of SBP of at least 20 mm Hg, but also HA, sweating above level of injury, anxiety, blurred vision.</a:t>
            </a:r>
          </a:p>
          <a:p>
            <a:pPr marL="0" indent="0">
              <a:spcBef>
                <a:spcPts val="800"/>
              </a:spcBef>
              <a:buNone/>
            </a:pPr>
            <a:r>
              <a:rPr lang="en-US" dirty="0">
                <a:solidFill>
                  <a:schemeClr val="tx1"/>
                </a:solidFill>
                <a:latin typeface="Calibri" panose="020F0502020204030204" pitchFamily="34" charset="0"/>
              </a:rPr>
              <a:t>-80% of episodes due to urinary or fecal retention</a:t>
            </a:r>
          </a:p>
        </p:txBody>
      </p:sp>
      <p:sp>
        <p:nvSpPr>
          <p:cNvPr id="4" name="TextBox 3"/>
          <p:cNvSpPr txBox="1"/>
          <p:nvPr/>
        </p:nvSpPr>
        <p:spPr>
          <a:xfrm>
            <a:off x="469070" y="5409522"/>
            <a:ext cx="8260204" cy="707886"/>
          </a:xfrm>
          <a:prstGeom prst="rect">
            <a:avLst/>
          </a:prstGeom>
          <a:noFill/>
        </p:spPr>
        <p:txBody>
          <a:bodyPr wrap="square" rtlCol="0">
            <a:spAutoFit/>
          </a:bodyPr>
          <a:lstStyle/>
          <a:p>
            <a:r>
              <a:rPr lang="en-US" sz="1000" dirty="0">
                <a:latin typeface="Calibri" panose="020F0502020204030204" pitchFamily="34" charset="0"/>
              </a:rPr>
              <a:t>-</a:t>
            </a:r>
            <a:r>
              <a:rPr lang="en-US" sz="1000" dirty="0" err="1">
                <a:latin typeface="Calibri" panose="020F0502020204030204" pitchFamily="34" charset="0"/>
              </a:rPr>
              <a:t>Faaborg</a:t>
            </a:r>
            <a:r>
              <a:rPr lang="en-US" sz="1000" dirty="0">
                <a:latin typeface="Calibri" panose="020F0502020204030204" pitchFamily="34" charset="0"/>
              </a:rPr>
              <a:t> et al. Autonomic </a:t>
            </a:r>
            <a:r>
              <a:rPr lang="en-US" sz="1000" dirty="0" err="1">
                <a:latin typeface="Calibri" panose="020F0502020204030204" pitchFamily="34" charset="0"/>
              </a:rPr>
              <a:t>dysreflexia</a:t>
            </a:r>
            <a:r>
              <a:rPr lang="en-US" sz="1000" dirty="0">
                <a:latin typeface="Calibri" panose="020F0502020204030204" pitchFamily="34" charset="0"/>
              </a:rPr>
              <a:t> during bowel evacuation procedures and bladder filling in subjects with spinal cord injury. Spinal Cord. 2014;52:494-98.</a:t>
            </a:r>
          </a:p>
          <a:p>
            <a:r>
              <a:rPr lang="en-US" sz="1000" dirty="0">
                <a:latin typeface="Calibri" panose="020F0502020204030204" pitchFamily="34" charset="0"/>
              </a:rPr>
              <a:t>-</a:t>
            </a:r>
            <a:r>
              <a:rPr lang="en-US" sz="1000" dirty="0" err="1">
                <a:latin typeface="Calibri" panose="020F0502020204030204" pitchFamily="34" charset="0"/>
              </a:rPr>
              <a:t>Krassioukov</a:t>
            </a:r>
            <a:r>
              <a:rPr lang="en-US" sz="1000" dirty="0">
                <a:latin typeface="Calibri" panose="020F0502020204030204" pitchFamily="34" charset="0"/>
              </a:rPr>
              <a:t> et al.  International standards to document remaining autonomic function after spinal cord injury. Top Spinal Cord </a:t>
            </a:r>
            <a:r>
              <a:rPr lang="en-US" sz="1000" dirty="0" err="1">
                <a:latin typeface="Calibri" panose="020F0502020204030204" pitchFamily="34" charset="0"/>
              </a:rPr>
              <a:t>Inj</a:t>
            </a:r>
            <a:r>
              <a:rPr lang="en-US" sz="1000" dirty="0">
                <a:latin typeface="Calibri" panose="020F0502020204030204" pitchFamily="34" charset="0"/>
              </a:rPr>
              <a:t> </a:t>
            </a:r>
            <a:r>
              <a:rPr lang="en-US" sz="1000" dirty="0" err="1">
                <a:latin typeface="Calibri" panose="020F0502020204030204" pitchFamily="34" charset="0"/>
              </a:rPr>
              <a:t>Rehabil</a:t>
            </a:r>
            <a:r>
              <a:rPr lang="en-US" sz="1000" dirty="0">
                <a:latin typeface="Calibri" panose="020F0502020204030204" pitchFamily="34" charset="0"/>
              </a:rPr>
              <a:t>. 2012;18:282-96.</a:t>
            </a:r>
          </a:p>
          <a:p>
            <a:r>
              <a:rPr lang="en-US" sz="1000" dirty="0">
                <a:latin typeface="Calibri" panose="020F0502020204030204" pitchFamily="34" charset="0"/>
              </a:rPr>
              <a:t>-</a:t>
            </a:r>
            <a:r>
              <a:rPr lang="en-US" sz="1000" dirty="0" err="1">
                <a:latin typeface="Calibri" panose="020F0502020204030204" pitchFamily="34" charset="0"/>
              </a:rPr>
              <a:t>Claydon</a:t>
            </a:r>
            <a:r>
              <a:rPr lang="en-US" sz="1000" dirty="0">
                <a:latin typeface="Calibri" panose="020F0502020204030204" pitchFamily="34" charset="0"/>
              </a:rPr>
              <a:t> et al. Orthostatic hypotension and autonomic pathways after spinal cord injury. J </a:t>
            </a:r>
            <a:r>
              <a:rPr lang="en-US" sz="1000" dirty="0" err="1">
                <a:latin typeface="Calibri" panose="020F0502020204030204" pitchFamily="34" charset="0"/>
              </a:rPr>
              <a:t>Neurotrauma</a:t>
            </a:r>
            <a:r>
              <a:rPr lang="en-US" sz="1000" dirty="0">
                <a:latin typeface="Calibri" panose="020F0502020204030204" pitchFamily="34" charset="0"/>
              </a:rPr>
              <a:t>. 2006;23:1713-25.</a:t>
            </a:r>
          </a:p>
        </p:txBody>
      </p:sp>
    </p:spTree>
    <p:extLst>
      <p:ext uri="{BB962C8B-B14F-4D97-AF65-F5344CB8AC3E}">
        <p14:creationId xmlns:p14="http://schemas.microsoft.com/office/powerpoint/2010/main" val="414405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6032" y="89647"/>
            <a:ext cx="8567928" cy="1143000"/>
          </a:xfrm>
        </p:spPr>
        <p:txBody>
          <a:bodyPr/>
          <a:lstStyle/>
          <a:p>
            <a:pPr algn="l"/>
            <a:r>
              <a:rPr lang="en-US" sz="2400" dirty="0" smtClean="0"/>
              <a:t>  </a:t>
            </a:r>
            <a:r>
              <a:rPr lang="en-US" sz="2400" dirty="0" smtClean="0">
                <a:solidFill>
                  <a:schemeClr val="tx1"/>
                </a:solidFill>
              </a:rPr>
              <a:t>Causes of AD                        Symptoms of AD</a:t>
            </a:r>
            <a:endParaRPr lang="en-US" sz="2400" dirty="0">
              <a:solidFill>
                <a:schemeClr val="tx1"/>
              </a:solidFill>
            </a:endParaRPr>
          </a:p>
        </p:txBody>
      </p:sp>
      <p:sp>
        <p:nvSpPr>
          <p:cNvPr id="3" name="Content Placeholder 2"/>
          <p:cNvSpPr>
            <a:spLocks noGrp="1"/>
          </p:cNvSpPr>
          <p:nvPr>
            <p:ph sz="half" idx="1"/>
          </p:nvPr>
        </p:nvSpPr>
        <p:spPr>
          <a:xfrm>
            <a:off x="612648" y="1232646"/>
            <a:ext cx="3883724" cy="4656089"/>
          </a:xfrm>
        </p:spPr>
        <p:txBody>
          <a:bodyPr>
            <a:normAutofit/>
          </a:bodyPr>
          <a:lstStyle/>
          <a:p>
            <a:pPr marL="0" indent="0">
              <a:buNone/>
            </a:pPr>
            <a:r>
              <a:rPr lang="en-US" dirty="0">
                <a:solidFill>
                  <a:srgbClr val="FF0000"/>
                </a:solidFill>
              </a:rPr>
              <a:t>Bladder</a:t>
            </a:r>
            <a:r>
              <a:rPr lang="en-US" dirty="0">
                <a:solidFill>
                  <a:schemeClr val="tx1"/>
                </a:solidFill>
              </a:rPr>
              <a:t>                                            </a:t>
            </a:r>
            <a:r>
              <a:rPr lang="en-US" dirty="0">
                <a:solidFill>
                  <a:srgbClr val="FF0000"/>
                </a:solidFill>
              </a:rPr>
              <a:t>Bowel</a:t>
            </a:r>
            <a:r>
              <a:rPr lang="en-US" dirty="0">
                <a:solidFill>
                  <a:schemeClr val="tx1"/>
                </a:solidFill>
              </a:rPr>
              <a:t>                                                                           Pressure Sores                                    Tight Clothing                            Fractures                          </a:t>
            </a:r>
            <a:r>
              <a:rPr lang="en-US" dirty="0" smtClean="0">
                <a:solidFill>
                  <a:schemeClr val="tx1"/>
                </a:solidFill>
              </a:rPr>
              <a:t>                </a:t>
            </a:r>
            <a:r>
              <a:rPr lang="en-US" dirty="0">
                <a:solidFill>
                  <a:schemeClr val="tx1"/>
                </a:solidFill>
              </a:rPr>
              <a:t>Ingrown </a:t>
            </a:r>
            <a:r>
              <a:rPr lang="en-US" dirty="0" smtClean="0">
                <a:solidFill>
                  <a:schemeClr val="tx1"/>
                </a:solidFill>
              </a:rPr>
              <a:t>Toenail                          DVT or PE                                   Body </a:t>
            </a:r>
            <a:r>
              <a:rPr lang="en-US" dirty="0">
                <a:solidFill>
                  <a:schemeClr val="tx1"/>
                </a:solidFill>
              </a:rPr>
              <a:t>Positioning                      Invasive Procedures    Hemorrhoids                       Heterotopic Ossification        Labor and Delivery                     Menstruation </a:t>
            </a:r>
            <a:r>
              <a:rPr lang="en-US" dirty="0" smtClean="0">
                <a:solidFill>
                  <a:schemeClr val="tx1"/>
                </a:solidFill>
              </a:rPr>
              <a:t>                    Intercourse                                          Pain                                     </a:t>
            </a:r>
            <a:r>
              <a:rPr lang="en-US" dirty="0">
                <a:solidFill>
                  <a:schemeClr val="tx1"/>
                </a:solidFill>
              </a:rPr>
              <a:t>Functional Electrical Stimulation</a:t>
            </a:r>
          </a:p>
          <a:p>
            <a:endParaRPr lang="en-US" dirty="0"/>
          </a:p>
        </p:txBody>
      </p:sp>
      <p:sp>
        <p:nvSpPr>
          <p:cNvPr id="5" name="Content Placeholder 4"/>
          <p:cNvSpPr>
            <a:spLocks noGrp="1"/>
          </p:cNvSpPr>
          <p:nvPr>
            <p:ph sz="half" idx="2"/>
          </p:nvPr>
        </p:nvSpPr>
        <p:spPr>
          <a:xfrm>
            <a:off x="4648200" y="1232647"/>
            <a:ext cx="3529584" cy="4656089"/>
          </a:xfrm>
        </p:spPr>
        <p:txBody>
          <a:bodyPr>
            <a:normAutofit/>
          </a:bodyPr>
          <a:lstStyle/>
          <a:p>
            <a:pPr marL="0" indent="0">
              <a:buNone/>
            </a:pPr>
            <a:r>
              <a:rPr lang="en-US" dirty="0">
                <a:solidFill>
                  <a:schemeClr val="tx1"/>
                </a:solidFill>
              </a:rPr>
              <a:t>Pounding Headache Elevated Blood Pressure  Bradycardia                                 Flushing of the skin above    level of injury                                Goose Bumps                                Blurred Vision                                    Nasal Congestion                              Anxiety   </a:t>
            </a:r>
            <a:r>
              <a:rPr lang="en-US" dirty="0" smtClean="0">
                <a:solidFill>
                  <a:schemeClr val="tx1"/>
                </a:solidFill>
              </a:rPr>
              <a:t>                                             </a:t>
            </a:r>
            <a:r>
              <a:rPr lang="en-US" dirty="0">
                <a:solidFill>
                  <a:schemeClr val="tx1"/>
                </a:solidFill>
              </a:rPr>
              <a:t>Could have no other </a:t>
            </a:r>
            <a:r>
              <a:rPr lang="en-US" dirty="0" smtClean="0">
                <a:solidFill>
                  <a:schemeClr val="tx1"/>
                </a:solidFill>
              </a:rPr>
              <a:t>  symptoms </a:t>
            </a:r>
            <a:r>
              <a:rPr lang="en-US" dirty="0">
                <a:solidFill>
                  <a:schemeClr val="tx1"/>
                </a:solidFill>
              </a:rPr>
              <a:t>except elevated BP</a:t>
            </a:r>
          </a:p>
          <a:p>
            <a:endParaRPr lang="en-US" dirty="0"/>
          </a:p>
        </p:txBody>
      </p:sp>
    </p:spTree>
    <p:extLst>
      <p:ext uri="{BB962C8B-B14F-4D97-AF65-F5344CB8AC3E}">
        <p14:creationId xmlns:p14="http://schemas.microsoft.com/office/powerpoint/2010/main" val="233881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286439"/>
            <a:ext cx="7583488" cy="946208"/>
          </a:xfrm>
        </p:spPr>
        <p:txBody>
          <a:bodyPr/>
          <a:lstStyle/>
          <a:p>
            <a:r>
              <a:rPr lang="en-US" sz="4000" dirty="0">
                <a:solidFill>
                  <a:schemeClr val="tx1"/>
                </a:solidFill>
              </a:rPr>
              <a:t>Approaches to Management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7012459"/>
              </p:ext>
            </p:extLst>
          </p:nvPr>
        </p:nvGraphicFramePr>
        <p:xfrm>
          <a:off x="411865" y="1288255"/>
          <a:ext cx="8363170" cy="4633167"/>
        </p:xfrm>
        <a:graphic>
          <a:graphicData uri="http://schemas.openxmlformats.org/drawingml/2006/table">
            <a:tbl>
              <a:tblPr firstRow="1" bandRow="1">
                <a:tableStyleId>{5C22544A-7EE6-4342-B048-85BDC9FD1C3A}</a:tableStyleId>
              </a:tblPr>
              <a:tblGrid>
                <a:gridCol w="4181585">
                  <a:extLst>
                    <a:ext uri="{9D8B030D-6E8A-4147-A177-3AD203B41FA5}">
                      <a16:colId xmlns="" xmlns:a16="http://schemas.microsoft.com/office/drawing/2014/main" val="1712740601"/>
                    </a:ext>
                  </a:extLst>
                </a:gridCol>
                <a:gridCol w="4181585">
                  <a:extLst>
                    <a:ext uri="{9D8B030D-6E8A-4147-A177-3AD203B41FA5}">
                      <a16:colId xmlns="" xmlns:a16="http://schemas.microsoft.com/office/drawing/2014/main" val="3365501164"/>
                    </a:ext>
                  </a:extLst>
                </a:gridCol>
              </a:tblGrid>
              <a:tr h="570492">
                <a:tc>
                  <a:txBody>
                    <a:bodyPr/>
                    <a:lstStyle/>
                    <a:p>
                      <a:r>
                        <a:rPr lang="en-US" dirty="0">
                          <a:solidFill>
                            <a:schemeClr val="tx1"/>
                          </a:solidFill>
                        </a:rPr>
                        <a:t>Orthostatic Hypotension</a:t>
                      </a:r>
                    </a:p>
                  </a:txBody>
                  <a:tcPr/>
                </a:tc>
                <a:tc>
                  <a:txBody>
                    <a:bodyPr/>
                    <a:lstStyle/>
                    <a:p>
                      <a:r>
                        <a:rPr lang="en-US" dirty="0">
                          <a:solidFill>
                            <a:schemeClr val="tx1"/>
                          </a:solidFill>
                        </a:rPr>
                        <a:t>Autonomic </a:t>
                      </a:r>
                      <a:r>
                        <a:rPr lang="en-US" dirty="0" err="1">
                          <a:solidFill>
                            <a:schemeClr val="tx1"/>
                          </a:solidFill>
                        </a:rPr>
                        <a:t>Dysreflexia</a:t>
                      </a:r>
                      <a:endParaRPr lang="en-US" dirty="0">
                        <a:solidFill>
                          <a:schemeClr val="tx1"/>
                        </a:solidFill>
                      </a:endParaRPr>
                    </a:p>
                  </a:txBody>
                  <a:tcPr/>
                </a:tc>
                <a:extLst>
                  <a:ext uri="{0D108BD9-81ED-4DB2-BD59-A6C34878D82A}">
                    <a16:rowId xmlns="" xmlns:a16="http://schemas.microsoft.com/office/drawing/2014/main" val="2382903535"/>
                  </a:ext>
                </a:extLst>
              </a:tr>
              <a:tr h="618322">
                <a:tc>
                  <a:txBody>
                    <a:bodyPr/>
                    <a:lstStyle/>
                    <a:p>
                      <a:r>
                        <a:rPr lang="en-US" dirty="0">
                          <a:latin typeface="Calibri" panose="020F0502020204030204" pitchFamily="34" charset="0"/>
                        </a:rPr>
                        <a:t>Institute</a:t>
                      </a:r>
                      <a:r>
                        <a:rPr lang="en-US" baseline="0" dirty="0">
                          <a:latin typeface="Calibri" panose="020F0502020204030204" pitchFamily="34" charset="0"/>
                        </a:rPr>
                        <a:t> BP monitoring program (may be ambulatory)</a:t>
                      </a:r>
                      <a:endParaRPr lang="en-US" dirty="0">
                        <a:latin typeface="Calibri" panose="020F0502020204030204" pitchFamily="34" charset="0"/>
                      </a:endParaRPr>
                    </a:p>
                  </a:txBody>
                  <a:tcPr/>
                </a:tc>
                <a:tc>
                  <a:txBody>
                    <a:bodyPr/>
                    <a:lstStyle/>
                    <a:p>
                      <a:r>
                        <a:rPr lang="en-US" dirty="0">
                          <a:latin typeface="Calibri" panose="020F0502020204030204" pitchFamily="34" charset="0"/>
                        </a:rPr>
                        <a:t>Continuous</a:t>
                      </a:r>
                      <a:r>
                        <a:rPr lang="en-US" baseline="0" dirty="0">
                          <a:latin typeface="Calibri" panose="020F0502020204030204" pitchFamily="34" charset="0"/>
                        </a:rPr>
                        <a:t> BP monitoring during episode</a:t>
                      </a:r>
                      <a:endParaRPr lang="en-US" dirty="0">
                        <a:latin typeface="Calibri" panose="020F0502020204030204" pitchFamily="34" charset="0"/>
                      </a:endParaRPr>
                    </a:p>
                  </a:txBody>
                  <a:tcPr/>
                </a:tc>
                <a:extLst>
                  <a:ext uri="{0D108BD9-81ED-4DB2-BD59-A6C34878D82A}">
                    <a16:rowId xmlns="" xmlns:a16="http://schemas.microsoft.com/office/drawing/2014/main" val="2732192034"/>
                  </a:ext>
                </a:extLst>
              </a:tr>
              <a:tr h="1044026">
                <a:tc>
                  <a:txBody>
                    <a:bodyPr/>
                    <a:lstStyle/>
                    <a:p>
                      <a:r>
                        <a:rPr lang="en-US" dirty="0">
                          <a:latin typeface="Calibri" panose="020F0502020204030204" pitchFamily="34" charset="0"/>
                        </a:rPr>
                        <a:t>Stockings, binders,</a:t>
                      </a:r>
                      <a:r>
                        <a:rPr lang="en-US" baseline="0" dirty="0">
                          <a:latin typeface="Calibri" panose="020F0502020204030204" pitchFamily="34" charset="0"/>
                        </a:rPr>
                        <a:t> slow transition from recumbent to seated positions</a:t>
                      </a:r>
                      <a:endParaRPr lang="en-US" dirty="0">
                        <a:latin typeface="Calibri" panose="020F0502020204030204" pitchFamily="34" charset="0"/>
                      </a:endParaRPr>
                    </a:p>
                  </a:txBody>
                  <a:tcPr/>
                </a:tc>
                <a:tc>
                  <a:txBody>
                    <a:bodyPr/>
                    <a:lstStyle/>
                    <a:p>
                      <a:r>
                        <a:rPr lang="en-US" dirty="0">
                          <a:latin typeface="Calibri" panose="020F0502020204030204" pitchFamily="34" charset="0"/>
                        </a:rPr>
                        <a:t>Sit upright. Loosen clothing and devices.</a:t>
                      </a:r>
                      <a:r>
                        <a:rPr lang="en-US" baseline="0" dirty="0">
                          <a:latin typeface="Calibri" panose="020F0502020204030204" pitchFamily="34" charset="0"/>
                        </a:rPr>
                        <a:t> Assess need for bladder drainage/bowel evacuation</a:t>
                      </a:r>
                      <a:endParaRPr lang="en-US" dirty="0">
                        <a:latin typeface="Calibri" panose="020F0502020204030204" pitchFamily="34" charset="0"/>
                      </a:endParaRPr>
                    </a:p>
                  </a:txBody>
                  <a:tcPr/>
                </a:tc>
                <a:extLst>
                  <a:ext uri="{0D108BD9-81ED-4DB2-BD59-A6C34878D82A}">
                    <a16:rowId xmlns="" xmlns:a16="http://schemas.microsoft.com/office/drawing/2014/main" val="3994920153"/>
                  </a:ext>
                </a:extLst>
              </a:tr>
              <a:tr h="824090">
                <a:tc>
                  <a:txBody>
                    <a:bodyPr/>
                    <a:lstStyle/>
                    <a:p>
                      <a:r>
                        <a:rPr lang="en-US" dirty="0">
                          <a:latin typeface="Calibri" panose="020F0502020204030204" pitchFamily="34" charset="0"/>
                        </a:rPr>
                        <a:t>Vasoconstrictor</a:t>
                      </a:r>
                      <a:r>
                        <a:rPr lang="en-US" baseline="0" dirty="0">
                          <a:latin typeface="Calibri" panose="020F0502020204030204" pitchFamily="34" charset="0"/>
                        </a:rPr>
                        <a:t> (</a:t>
                      </a:r>
                      <a:r>
                        <a:rPr lang="en-US" baseline="0" dirty="0" err="1">
                          <a:latin typeface="Calibri" panose="020F0502020204030204" pitchFamily="34" charset="0"/>
                        </a:rPr>
                        <a:t>Midodrine</a:t>
                      </a:r>
                      <a:r>
                        <a:rPr lang="en-US" baseline="0" dirty="0">
                          <a:latin typeface="Calibri" panose="020F0502020204030204" pitchFamily="34" charset="0"/>
                        </a:rPr>
                        <a:t>) and/or volume expander (</a:t>
                      </a:r>
                      <a:r>
                        <a:rPr lang="en-US" baseline="0" dirty="0" err="1">
                          <a:latin typeface="Calibri" panose="020F0502020204030204" pitchFamily="34" charset="0"/>
                        </a:rPr>
                        <a:t>Florinef</a:t>
                      </a:r>
                      <a:r>
                        <a:rPr lang="en-US" baseline="0" dirty="0">
                          <a:latin typeface="Calibri" panose="020F0502020204030204" pitchFamily="34" charset="0"/>
                        </a:rPr>
                        <a:t>)</a:t>
                      </a:r>
                      <a:endParaRPr lang="en-US" dirty="0">
                        <a:latin typeface="Calibri" panose="020F0502020204030204" pitchFamily="34" charset="0"/>
                      </a:endParaRPr>
                    </a:p>
                  </a:txBody>
                  <a:tcPr/>
                </a:tc>
                <a:tc>
                  <a:txBody>
                    <a:bodyPr/>
                    <a:lstStyle/>
                    <a:p>
                      <a:r>
                        <a:rPr lang="en-US" dirty="0">
                          <a:latin typeface="Calibri" panose="020F0502020204030204" pitchFamily="34" charset="0"/>
                        </a:rPr>
                        <a:t>Continue full physical exam</a:t>
                      </a:r>
                    </a:p>
                  </a:txBody>
                  <a:tcPr/>
                </a:tc>
                <a:extLst>
                  <a:ext uri="{0D108BD9-81ED-4DB2-BD59-A6C34878D82A}">
                    <a16:rowId xmlns="" xmlns:a16="http://schemas.microsoft.com/office/drawing/2014/main" val="209187062"/>
                  </a:ext>
                </a:extLst>
              </a:tr>
              <a:tr h="883316">
                <a:tc>
                  <a:txBody>
                    <a:bodyPr/>
                    <a:lstStyle/>
                    <a:p>
                      <a:r>
                        <a:rPr lang="en-US" dirty="0">
                          <a:latin typeface="Calibri" panose="020F0502020204030204" pitchFamily="34" charset="0"/>
                        </a:rPr>
                        <a:t>Consideration of post-prandial hypotension</a:t>
                      </a:r>
                    </a:p>
                  </a:txBody>
                  <a:tcPr/>
                </a:tc>
                <a:tc>
                  <a:txBody>
                    <a:bodyPr/>
                    <a:lstStyle/>
                    <a:p>
                      <a:r>
                        <a:rPr lang="en-US" dirty="0">
                          <a:latin typeface="Calibri" panose="020F0502020204030204" pitchFamily="34" charset="0"/>
                        </a:rPr>
                        <a:t>If BP remains elevated,</a:t>
                      </a:r>
                      <a:r>
                        <a:rPr lang="en-US" baseline="0" dirty="0">
                          <a:latin typeface="Calibri" panose="020F0502020204030204" pitchFamily="34" charset="0"/>
                        </a:rPr>
                        <a:t> 0.5 to 1 inch NTP above injury.  May also give oral CCB or ACE</a:t>
                      </a:r>
                      <a:endParaRPr lang="en-US" dirty="0">
                        <a:latin typeface="Calibri" panose="020F0502020204030204" pitchFamily="34" charset="0"/>
                      </a:endParaRPr>
                    </a:p>
                  </a:txBody>
                  <a:tcPr/>
                </a:tc>
                <a:extLst>
                  <a:ext uri="{0D108BD9-81ED-4DB2-BD59-A6C34878D82A}">
                    <a16:rowId xmlns="" xmlns:a16="http://schemas.microsoft.com/office/drawing/2014/main" val="1267346665"/>
                  </a:ext>
                </a:extLst>
              </a:tr>
              <a:tr h="618322">
                <a:tc>
                  <a:txBody>
                    <a:bodyPr/>
                    <a:lstStyle/>
                    <a:p>
                      <a:endParaRPr lang="en-US" dirty="0">
                        <a:latin typeface="Calibri" panose="020F0502020204030204" pitchFamily="34" charset="0"/>
                      </a:endParaRPr>
                    </a:p>
                  </a:txBody>
                  <a:tcPr/>
                </a:tc>
                <a:tc>
                  <a:txBody>
                    <a:bodyPr/>
                    <a:lstStyle/>
                    <a:p>
                      <a:r>
                        <a:rPr lang="en-US" dirty="0">
                          <a:latin typeface="Calibri" panose="020F0502020204030204" pitchFamily="34" charset="0"/>
                        </a:rPr>
                        <a:t>If no resolution, refer to emergency</a:t>
                      </a:r>
                      <a:r>
                        <a:rPr lang="en-US" baseline="0" dirty="0">
                          <a:latin typeface="Calibri" panose="020F0502020204030204" pitchFamily="34" charset="0"/>
                        </a:rPr>
                        <a:t> department</a:t>
                      </a:r>
                      <a:endParaRPr lang="en-US" dirty="0">
                        <a:latin typeface="Calibri" panose="020F0502020204030204" pitchFamily="34" charset="0"/>
                      </a:endParaRPr>
                    </a:p>
                  </a:txBody>
                  <a:tcPr/>
                </a:tc>
                <a:extLst>
                  <a:ext uri="{0D108BD9-81ED-4DB2-BD59-A6C34878D82A}">
                    <a16:rowId xmlns="" xmlns:a16="http://schemas.microsoft.com/office/drawing/2014/main" val="3461914672"/>
                  </a:ext>
                </a:extLst>
              </a:tr>
            </a:tbl>
          </a:graphicData>
        </a:graphic>
      </p:graphicFrame>
    </p:spTree>
    <p:extLst>
      <p:ext uri="{BB962C8B-B14F-4D97-AF65-F5344CB8AC3E}">
        <p14:creationId xmlns:p14="http://schemas.microsoft.com/office/powerpoint/2010/main" val="251710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err="1" smtClean="0">
                <a:solidFill>
                  <a:schemeClr val="tx1"/>
                </a:solidFill>
              </a:rPr>
              <a:t>Dysreflexia</a:t>
            </a:r>
            <a:r>
              <a:rPr lang="en-US" dirty="0" smtClean="0">
                <a:solidFill>
                  <a:schemeClr val="tx1"/>
                </a:solidFill>
              </a:rPr>
              <a:t> Takeaway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Never ignore a headache</a:t>
            </a:r>
          </a:p>
          <a:p>
            <a:r>
              <a:rPr lang="en-US" dirty="0" smtClean="0">
                <a:solidFill>
                  <a:schemeClr val="tx1"/>
                </a:solidFill>
              </a:rPr>
              <a:t>Be a detective-Find the cause</a:t>
            </a:r>
          </a:p>
          <a:p>
            <a:r>
              <a:rPr lang="en-US" dirty="0" smtClean="0">
                <a:solidFill>
                  <a:schemeClr val="tx1"/>
                </a:solidFill>
              </a:rPr>
              <a:t>Usual causes- bladder or bowel</a:t>
            </a:r>
          </a:p>
          <a:p>
            <a:r>
              <a:rPr lang="en-US" dirty="0" smtClean="0">
                <a:solidFill>
                  <a:schemeClr val="tx1"/>
                </a:solidFill>
              </a:rPr>
              <a:t>DEATH</a:t>
            </a:r>
            <a:endParaRPr lang="en-US" dirty="0">
              <a:solidFill>
                <a:schemeClr val="tx1"/>
              </a:solidFill>
            </a:endParaRPr>
          </a:p>
        </p:txBody>
      </p:sp>
    </p:spTree>
    <p:extLst>
      <p:ext uri="{BB962C8B-B14F-4D97-AF65-F5344CB8AC3E}">
        <p14:creationId xmlns:p14="http://schemas.microsoft.com/office/powerpoint/2010/main" val="233881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tx1"/>
                </a:solidFill>
              </a:rPr>
              <a:t>Neurogenic Bowel</a:t>
            </a:r>
          </a:p>
        </p:txBody>
      </p:sp>
      <p:sp>
        <p:nvSpPr>
          <p:cNvPr id="3" name="Content Placeholder 2"/>
          <p:cNvSpPr>
            <a:spLocks noGrp="1"/>
          </p:cNvSpPr>
          <p:nvPr>
            <p:ph idx="1"/>
          </p:nvPr>
        </p:nvSpPr>
        <p:spPr>
          <a:xfrm>
            <a:off x="301752" y="1115568"/>
            <a:ext cx="8705088" cy="4983479"/>
          </a:xfrm>
        </p:spPr>
        <p:txBody>
          <a:bodyPr>
            <a:normAutofit/>
          </a:bodyPr>
          <a:lstStyle/>
          <a:p>
            <a:pPr marL="0" indent="0">
              <a:buNone/>
            </a:pPr>
            <a:r>
              <a:rPr lang="en-US" sz="1800" b="1" dirty="0">
                <a:solidFill>
                  <a:schemeClr val="tx1"/>
                </a:solidFill>
              </a:rPr>
              <a:t>NBD</a:t>
            </a:r>
            <a:r>
              <a:rPr lang="en-US" sz="1800" dirty="0">
                <a:solidFill>
                  <a:schemeClr val="tx1"/>
                </a:solidFill>
              </a:rPr>
              <a:t> results from loss of normal sensory or motor control and may encompass both the upper and the lower gastrointestinal (GI) tract. It is characterized by the inability to control stool. Quality of life is greatly affected; patients often find their symptoms to be socially disabling</a:t>
            </a:r>
            <a:r>
              <a:rPr lang="en-US" sz="1800" dirty="0" smtClean="0">
                <a:solidFill>
                  <a:schemeClr val="tx1"/>
                </a:solidFill>
              </a:rPr>
              <a:t>.</a:t>
            </a:r>
          </a:p>
          <a:p>
            <a:pPr marL="0" indent="0">
              <a:buNone/>
            </a:pPr>
            <a:r>
              <a:rPr lang="en-US" sz="1800" dirty="0" smtClean="0">
                <a:solidFill>
                  <a:schemeClr val="tx1"/>
                </a:solidFill>
              </a:rPr>
              <a:t> </a:t>
            </a:r>
            <a:r>
              <a:rPr lang="en-US" sz="1800" b="1" dirty="0">
                <a:solidFill>
                  <a:schemeClr val="tx1"/>
                </a:solidFill>
              </a:rPr>
              <a:t>U</a:t>
            </a:r>
            <a:r>
              <a:rPr lang="en-US" sz="1800" b="1" dirty="0" smtClean="0">
                <a:solidFill>
                  <a:schemeClr val="tx1"/>
                </a:solidFill>
              </a:rPr>
              <a:t>pper Motor-Neuron </a:t>
            </a:r>
            <a:r>
              <a:rPr lang="en-US" sz="1800" dirty="0" smtClean="0">
                <a:solidFill>
                  <a:schemeClr val="tx1"/>
                </a:solidFill>
              </a:rPr>
              <a:t>bowel[ Spastic, Reflexive], present </a:t>
            </a:r>
            <a:r>
              <a:rPr lang="en-US" sz="1800" dirty="0">
                <a:solidFill>
                  <a:schemeClr val="tx1"/>
                </a:solidFill>
              </a:rPr>
              <a:t>at T12 and </a:t>
            </a:r>
            <a:r>
              <a:rPr lang="en-US" sz="1800" dirty="0" smtClean="0">
                <a:solidFill>
                  <a:schemeClr val="tx1"/>
                </a:solidFill>
              </a:rPr>
              <a:t>above When </a:t>
            </a:r>
            <a:r>
              <a:rPr lang="en-US" sz="1800" dirty="0">
                <a:solidFill>
                  <a:schemeClr val="tx1"/>
                </a:solidFill>
              </a:rPr>
              <a:t>the bowel becomes full, a BM occurs but in between BMs the anal sphincter stays </a:t>
            </a:r>
            <a:r>
              <a:rPr lang="en-US" sz="1800" dirty="0" smtClean="0">
                <a:solidFill>
                  <a:schemeClr val="tx1"/>
                </a:solidFill>
              </a:rPr>
              <a:t>tight.</a:t>
            </a:r>
          </a:p>
          <a:p>
            <a:pPr marL="0" indent="0">
              <a:buNone/>
            </a:pPr>
            <a:r>
              <a:rPr lang="en-US" sz="1800" b="1" dirty="0" smtClean="0">
                <a:solidFill>
                  <a:schemeClr val="tx1"/>
                </a:solidFill>
              </a:rPr>
              <a:t>Lower Motor-Neuron </a:t>
            </a:r>
            <a:r>
              <a:rPr lang="en-US" sz="1800" dirty="0" smtClean="0">
                <a:solidFill>
                  <a:schemeClr val="tx1"/>
                </a:solidFill>
              </a:rPr>
              <a:t>bowel[ Flaccid, Non-Reflexive</a:t>
            </a:r>
            <a:r>
              <a:rPr lang="en-US" sz="1800" dirty="0">
                <a:solidFill>
                  <a:schemeClr val="tx1"/>
                </a:solidFill>
              </a:rPr>
              <a:t>] present below </a:t>
            </a:r>
            <a:r>
              <a:rPr lang="en-US" sz="1800" dirty="0" smtClean="0">
                <a:solidFill>
                  <a:schemeClr val="tx1"/>
                </a:solidFill>
              </a:rPr>
              <a:t>T12-L1. The </a:t>
            </a:r>
            <a:r>
              <a:rPr lang="en-US" sz="1800" dirty="0">
                <a:solidFill>
                  <a:schemeClr val="tx1"/>
                </a:solidFill>
              </a:rPr>
              <a:t>anal </a:t>
            </a:r>
            <a:r>
              <a:rPr lang="en-US" sz="1800" dirty="0" smtClean="0">
                <a:solidFill>
                  <a:schemeClr val="tx1"/>
                </a:solidFill>
              </a:rPr>
              <a:t>sphincter </a:t>
            </a:r>
            <a:r>
              <a:rPr lang="en-US" sz="1800" dirty="0">
                <a:solidFill>
                  <a:schemeClr val="tx1"/>
                </a:solidFill>
              </a:rPr>
              <a:t>cannot hold stool in and stool will ooze out.</a:t>
            </a:r>
          </a:p>
          <a:p>
            <a:pPr marL="0" indent="0">
              <a:buNone/>
            </a:pPr>
            <a:endParaRPr lang="en-US" sz="1800" dirty="0" smtClean="0">
              <a:solidFill>
                <a:schemeClr val="tx1"/>
              </a:solidFill>
            </a:endParaRPr>
          </a:p>
          <a:p>
            <a:pPr marL="0" indent="0">
              <a:buNone/>
            </a:pPr>
            <a:r>
              <a:rPr lang="en-US" sz="1800" dirty="0" smtClean="0">
                <a:solidFill>
                  <a:schemeClr val="tx1"/>
                </a:solidFill>
              </a:rPr>
              <a:t> </a:t>
            </a:r>
            <a:endParaRPr lang="en-US" sz="1800" dirty="0">
              <a:solidFill>
                <a:schemeClr val="tx1"/>
              </a:solidFill>
            </a:endParaRPr>
          </a:p>
        </p:txBody>
      </p:sp>
      <p:pic>
        <p:nvPicPr>
          <p:cNvPr id="5" name="Picture 4"/>
          <p:cNvPicPr>
            <a:picLocks noChangeAspect="1"/>
          </p:cNvPicPr>
          <p:nvPr/>
        </p:nvPicPr>
        <p:blipFill>
          <a:blip r:embed="rId4"/>
          <a:stretch>
            <a:fillRect/>
          </a:stretch>
        </p:blipFill>
        <p:spPr>
          <a:xfrm>
            <a:off x="609507" y="4325025"/>
            <a:ext cx="2145978" cy="1993565"/>
          </a:xfrm>
          <a:prstGeom prst="rect">
            <a:avLst/>
          </a:prstGeom>
        </p:spPr>
      </p:pic>
    </p:spTree>
    <p:extLst>
      <p:ext uri="{BB962C8B-B14F-4D97-AF65-F5344CB8AC3E}">
        <p14:creationId xmlns:p14="http://schemas.microsoft.com/office/powerpoint/2010/main" val="233881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70733"/>
          </a:xfrm>
          <a:prstGeom prst="rect">
            <a:avLst/>
          </a:prstGeom>
        </p:spPr>
      </p:pic>
      <p:sp>
        <p:nvSpPr>
          <p:cNvPr id="2" name="Title 1"/>
          <p:cNvSpPr>
            <a:spLocks noGrp="1"/>
          </p:cNvSpPr>
          <p:nvPr>
            <p:ph type="title"/>
          </p:nvPr>
        </p:nvSpPr>
        <p:spPr/>
        <p:txBody>
          <a:bodyPr/>
          <a:lstStyle/>
          <a:p>
            <a:r>
              <a:rPr lang="en-US" sz="3600" dirty="0" smtClean="0">
                <a:solidFill>
                  <a:schemeClr val="tx1"/>
                </a:solidFill>
              </a:rPr>
              <a:t>Bowel Programs</a:t>
            </a:r>
            <a:endParaRPr lang="en-US" sz="3600" dirty="0">
              <a:solidFill>
                <a:schemeClr val="tx1"/>
              </a:solidFill>
            </a:endParaRPr>
          </a:p>
        </p:txBody>
      </p:sp>
      <p:sp>
        <p:nvSpPr>
          <p:cNvPr id="3" name="Content Placeholder 2"/>
          <p:cNvSpPr>
            <a:spLocks noGrp="1"/>
          </p:cNvSpPr>
          <p:nvPr>
            <p:ph sz="half" idx="1"/>
          </p:nvPr>
        </p:nvSpPr>
        <p:spPr>
          <a:xfrm>
            <a:off x="779463" y="1232647"/>
            <a:ext cx="3716909" cy="4875545"/>
          </a:xfrm>
        </p:spPr>
        <p:txBody>
          <a:bodyPr>
            <a:normAutofit/>
          </a:bodyPr>
          <a:lstStyle/>
          <a:p>
            <a:pPr marL="0" indent="0">
              <a:buNone/>
            </a:pPr>
            <a:r>
              <a:rPr lang="en-US" sz="2400" b="1" dirty="0" smtClean="0">
                <a:solidFill>
                  <a:schemeClr val="tx1"/>
                </a:solidFill>
              </a:rPr>
              <a:t>GOALS</a:t>
            </a:r>
          </a:p>
          <a:p>
            <a:pPr marL="0" indent="0">
              <a:buNone/>
            </a:pPr>
            <a:r>
              <a:rPr lang="en-US" sz="1900" dirty="0" smtClean="0">
                <a:solidFill>
                  <a:schemeClr val="tx1"/>
                </a:solidFill>
              </a:rPr>
              <a:t>-To </a:t>
            </a:r>
            <a:r>
              <a:rPr lang="en-US" sz="1900" dirty="0">
                <a:solidFill>
                  <a:schemeClr val="tx1"/>
                </a:solidFill>
              </a:rPr>
              <a:t>prevent </a:t>
            </a:r>
            <a:r>
              <a:rPr lang="en-US" sz="1900" dirty="0" smtClean="0">
                <a:solidFill>
                  <a:schemeClr val="tx1"/>
                </a:solidFill>
              </a:rPr>
              <a:t>accidents              -To </a:t>
            </a:r>
            <a:r>
              <a:rPr lang="en-US" sz="1900" dirty="0">
                <a:solidFill>
                  <a:schemeClr val="tx1"/>
                </a:solidFill>
              </a:rPr>
              <a:t>have a bowel movement at a regular, predictable </a:t>
            </a:r>
            <a:r>
              <a:rPr lang="en-US" sz="1900" dirty="0" smtClean="0">
                <a:solidFill>
                  <a:schemeClr val="tx1"/>
                </a:solidFill>
              </a:rPr>
              <a:t>time.  -In </a:t>
            </a:r>
            <a:r>
              <a:rPr lang="en-US" sz="1900" dirty="0">
                <a:solidFill>
                  <a:schemeClr val="tx1"/>
                </a:solidFill>
              </a:rPr>
              <a:t>a reasonable amount of time</a:t>
            </a:r>
          </a:p>
          <a:p>
            <a:pPr marL="0" indent="0">
              <a:buNone/>
            </a:pPr>
            <a:r>
              <a:rPr lang="en-US" sz="2400" b="1" dirty="0">
                <a:solidFill>
                  <a:schemeClr val="tx1"/>
                </a:solidFill>
              </a:rPr>
              <a:t>UMN </a:t>
            </a:r>
            <a:r>
              <a:rPr lang="en-US" sz="2400" b="1" dirty="0" smtClean="0">
                <a:solidFill>
                  <a:schemeClr val="tx1"/>
                </a:solidFill>
              </a:rPr>
              <a:t>Program</a:t>
            </a:r>
          </a:p>
          <a:p>
            <a:r>
              <a:rPr lang="en-US" dirty="0" smtClean="0">
                <a:solidFill>
                  <a:schemeClr val="tx1"/>
                </a:solidFill>
                <a:effectLst/>
              </a:rPr>
              <a:t>Oral Medications</a:t>
            </a:r>
          </a:p>
          <a:p>
            <a:r>
              <a:rPr lang="en-US" dirty="0" smtClean="0">
                <a:solidFill>
                  <a:schemeClr val="tx1"/>
                </a:solidFill>
                <a:effectLst/>
              </a:rPr>
              <a:t>Digital Stimulation</a:t>
            </a:r>
          </a:p>
          <a:p>
            <a:r>
              <a:rPr lang="en-US" dirty="0" smtClean="0">
                <a:solidFill>
                  <a:schemeClr val="tx1"/>
                </a:solidFill>
                <a:effectLst/>
              </a:rPr>
              <a:t>Chemical Stimulation</a:t>
            </a:r>
          </a:p>
        </p:txBody>
      </p:sp>
      <p:sp>
        <p:nvSpPr>
          <p:cNvPr id="5" name="Content Placeholder 4"/>
          <p:cNvSpPr>
            <a:spLocks noGrp="1"/>
          </p:cNvSpPr>
          <p:nvPr>
            <p:ph sz="half" idx="2"/>
          </p:nvPr>
        </p:nvSpPr>
        <p:spPr>
          <a:xfrm>
            <a:off x="4648200" y="1124712"/>
            <a:ext cx="3529584" cy="4855464"/>
          </a:xfrm>
        </p:spPr>
        <p:txBody>
          <a:bodyPr>
            <a:normAutofit/>
          </a:bodyPr>
          <a:lstStyle/>
          <a:p>
            <a:pPr marL="0" indent="0">
              <a:buNone/>
            </a:pPr>
            <a:r>
              <a:rPr lang="en-US" sz="2400" b="1" dirty="0" smtClean="0">
                <a:solidFill>
                  <a:schemeClr val="tx1"/>
                </a:solidFill>
              </a:rPr>
              <a:t>Alternatives</a:t>
            </a:r>
          </a:p>
          <a:p>
            <a:r>
              <a:rPr lang="en-US" dirty="0" smtClean="0">
                <a:solidFill>
                  <a:schemeClr val="tx1"/>
                </a:solidFill>
              </a:rPr>
              <a:t>Colostomy</a:t>
            </a:r>
          </a:p>
          <a:p>
            <a:r>
              <a:rPr lang="en-US" dirty="0" smtClean="0">
                <a:solidFill>
                  <a:schemeClr val="tx1"/>
                </a:solidFill>
              </a:rPr>
              <a:t>Anal Irrigation</a:t>
            </a:r>
          </a:p>
          <a:p>
            <a:r>
              <a:rPr lang="en-US" dirty="0" smtClean="0">
                <a:solidFill>
                  <a:schemeClr val="tx1"/>
                </a:solidFill>
              </a:rPr>
              <a:t>MACE </a:t>
            </a:r>
            <a:endParaRPr lang="en-US" sz="1400" dirty="0" smtClean="0">
              <a:solidFill>
                <a:schemeClr val="tx1"/>
              </a:solidFill>
            </a:endParaRPr>
          </a:p>
          <a:p>
            <a:pPr marL="0" indent="0">
              <a:buNone/>
            </a:pPr>
            <a:endParaRPr lang="en-US" sz="1100" dirty="0" smtClean="0">
              <a:solidFill>
                <a:schemeClr val="tx1"/>
              </a:solidFill>
            </a:endParaRPr>
          </a:p>
          <a:p>
            <a:pPr marL="0" indent="0">
              <a:buNone/>
            </a:pPr>
            <a:r>
              <a:rPr lang="en-US" sz="2400" b="1" dirty="0" smtClean="0">
                <a:solidFill>
                  <a:schemeClr val="tx1"/>
                </a:solidFill>
              </a:rPr>
              <a:t>LMN Programs</a:t>
            </a:r>
            <a:endParaRPr lang="en-US" sz="1900" dirty="0">
              <a:solidFill>
                <a:schemeClr val="tx1"/>
              </a:solidFill>
            </a:endParaRPr>
          </a:p>
          <a:p>
            <a:r>
              <a:rPr lang="en-US" dirty="0" smtClean="0">
                <a:solidFill>
                  <a:schemeClr val="tx1"/>
                </a:solidFill>
              </a:rPr>
              <a:t>Manual </a:t>
            </a:r>
            <a:r>
              <a:rPr lang="en-US" dirty="0">
                <a:solidFill>
                  <a:schemeClr val="tx1"/>
                </a:solidFill>
              </a:rPr>
              <a:t>Evacuation</a:t>
            </a:r>
          </a:p>
          <a:p>
            <a:r>
              <a:rPr lang="en-US" dirty="0">
                <a:solidFill>
                  <a:schemeClr val="tx1"/>
                </a:solidFill>
              </a:rPr>
              <a:t>Maintain Firm Stools</a:t>
            </a:r>
          </a:p>
          <a:p>
            <a:endParaRPr lang="en-US" dirty="0"/>
          </a:p>
        </p:txBody>
      </p:sp>
    </p:spTree>
    <p:extLst>
      <p:ext uri="{BB962C8B-B14F-4D97-AF65-F5344CB8AC3E}">
        <p14:creationId xmlns:p14="http://schemas.microsoft.com/office/powerpoint/2010/main" val="2338812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solidFill>
                  <a:schemeClr val="tx1"/>
                </a:solidFill>
              </a:rPr>
              <a:t>Bowel Takeaway</a:t>
            </a:r>
            <a:endParaRPr lang="en-US" dirty="0">
              <a:solidFill>
                <a:schemeClr val="tx1"/>
              </a:solidFill>
            </a:endParaRPr>
          </a:p>
        </p:txBody>
      </p:sp>
      <p:sp>
        <p:nvSpPr>
          <p:cNvPr id="7" name="Content Placeholder 6"/>
          <p:cNvSpPr>
            <a:spLocks noGrp="1"/>
          </p:cNvSpPr>
          <p:nvPr>
            <p:ph idx="1"/>
          </p:nvPr>
        </p:nvSpPr>
        <p:spPr/>
        <p:txBody>
          <a:bodyPr>
            <a:normAutofit/>
          </a:bodyPr>
          <a:lstStyle/>
          <a:p>
            <a:pPr marL="0" indent="0" algn="ctr">
              <a:buNone/>
            </a:pPr>
            <a:r>
              <a:rPr lang="en-US" sz="15000" dirty="0" smtClean="0">
                <a:solidFill>
                  <a:schemeClr val="tx1"/>
                </a:solidFill>
              </a:rPr>
              <a:t>QOL</a:t>
            </a:r>
            <a:endParaRPr lang="en-US" sz="15000" dirty="0">
              <a:solidFill>
                <a:schemeClr val="tx1"/>
              </a:solidFill>
            </a:endParaRPr>
          </a:p>
        </p:txBody>
      </p:sp>
    </p:spTree>
    <p:extLst>
      <p:ext uri="{BB962C8B-B14F-4D97-AF65-F5344CB8AC3E}">
        <p14:creationId xmlns:p14="http://schemas.microsoft.com/office/powerpoint/2010/main" val="233881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tx1"/>
                </a:solidFill>
              </a:rPr>
              <a:t>Neurogenic Bladder</a:t>
            </a:r>
            <a:endParaRPr lang="en-US" dirty="0">
              <a:solidFill>
                <a:schemeClr val="tx1"/>
              </a:solidFill>
            </a:endParaRPr>
          </a:p>
        </p:txBody>
      </p:sp>
      <p:sp>
        <p:nvSpPr>
          <p:cNvPr id="3" name="Content Placeholder 2"/>
          <p:cNvSpPr>
            <a:spLocks noGrp="1"/>
          </p:cNvSpPr>
          <p:nvPr>
            <p:ph sz="half" idx="1"/>
          </p:nvPr>
        </p:nvSpPr>
        <p:spPr/>
        <p:txBody>
          <a:bodyPr>
            <a:normAutofit fontScale="92500"/>
          </a:bodyPr>
          <a:lstStyle/>
          <a:p>
            <a:r>
              <a:rPr lang="en-US" sz="1900" dirty="0" smtClean="0">
                <a:solidFill>
                  <a:schemeClr val="tx1"/>
                </a:solidFill>
              </a:rPr>
              <a:t> </a:t>
            </a:r>
            <a:r>
              <a:rPr lang="en-US" sz="1900" dirty="0">
                <a:solidFill>
                  <a:schemeClr val="tx1"/>
                </a:solidFill>
              </a:rPr>
              <a:t>Reflexive upper motor neuron injuries T12 and higher - Can’t empty hyper-reflexive </a:t>
            </a:r>
          </a:p>
          <a:p>
            <a:pPr marL="0" indent="0">
              <a:buNone/>
            </a:pPr>
            <a:r>
              <a:rPr lang="en-US" sz="1900" dirty="0" smtClean="0">
                <a:solidFill>
                  <a:schemeClr val="tx1"/>
                </a:solidFill>
              </a:rPr>
              <a:t>                    </a:t>
            </a:r>
            <a:r>
              <a:rPr lang="en-US" sz="2600" dirty="0" smtClean="0">
                <a:solidFill>
                  <a:schemeClr val="tx1"/>
                </a:solidFill>
              </a:rPr>
              <a:t>Management</a:t>
            </a:r>
            <a:endParaRPr lang="en-US" sz="2600" dirty="0">
              <a:solidFill>
                <a:schemeClr val="tx1"/>
              </a:solidFill>
            </a:endParaRPr>
          </a:p>
          <a:p>
            <a:r>
              <a:rPr lang="en-US" sz="1900" dirty="0">
                <a:solidFill>
                  <a:schemeClr val="tx1"/>
                </a:solidFill>
              </a:rPr>
              <a:t>Foley Catheter</a:t>
            </a:r>
          </a:p>
          <a:p>
            <a:r>
              <a:rPr lang="en-US" sz="1900" dirty="0">
                <a:solidFill>
                  <a:schemeClr val="tx1"/>
                </a:solidFill>
              </a:rPr>
              <a:t>Intermittent Catheterization</a:t>
            </a:r>
          </a:p>
          <a:p>
            <a:r>
              <a:rPr lang="en-US" sz="1900" dirty="0" smtClean="0">
                <a:solidFill>
                  <a:schemeClr val="tx1"/>
                </a:solidFill>
              </a:rPr>
              <a:t>Medications</a:t>
            </a:r>
            <a:endParaRPr lang="en-US" sz="1900" dirty="0">
              <a:solidFill>
                <a:schemeClr val="tx1"/>
              </a:solidFill>
            </a:endParaRPr>
          </a:p>
          <a:p>
            <a:r>
              <a:rPr lang="en-US" sz="1900" dirty="0">
                <a:solidFill>
                  <a:schemeClr val="tx1"/>
                </a:solidFill>
              </a:rPr>
              <a:t>Suprapubic Catheter</a:t>
            </a:r>
          </a:p>
          <a:p>
            <a:endParaRPr lang="en-US" dirty="0">
              <a:solidFill>
                <a:schemeClr val="tx1"/>
              </a:solidFill>
            </a:endParaRPr>
          </a:p>
        </p:txBody>
      </p:sp>
      <p:sp>
        <p:nvSpPr>
          <p:cNvPr id="5" name="Content Placeholder 4"/>
          <p:cNvSpPr>
            <a:spLocks noGrp="1"/>
          </p:cNvSpPr>
          <p:nvPr>
            <p:ph sz="half" idx="2"/>
          </p:nvPr>
        </p:nvSpPr>
        <p:spPr>
          <a:xfrm>
            <a:off x="4648200" y="1600200"/>
            <a:ext cx="3529584" cy="4288536"/>
          </a:xfrm>
        </p:spPr>
        <p:txBody>
          <a:bodyPr>
            <a:normAutofit fontScale="92500"/>
          </a:bodyPr>
          <a:lstStyle/>
          <a:p>
            <a:r>
              <a:rPr lang="en-US" dirty="0">
                <a:solidFill>
                  <a:schemeClr val="tx1"/>
                </a:solidFill>
              </a:rPr>
              <a:t> </a:t>
            </a:r>
            <a:r>
              <a:rPr lang="en-US" dirty="0" err="1">
                <a:solidFill>
                  <a:schemeClr val="tx1"/>
                </a:solidFill>
              </a:rPr>
              <a:t>Areflexic</a:t>
            </a:r>
            <a:r>
              <a:rPr lang="en-US" dirty="0">
                <a:solidFill>
                  <a:schemeClr val="tx1"/>
                </a:solidFill>
              </a:rPr>
              <a:t> lower motor neuron injuries L1 and lower - Failure to store-flaccid </a:t>
            </a:r>
            <a:r>
              <a:rPr lang="en-US" dirty="0" smtClean="0">
                <a:solidFill>
                  <a:schemeClr val="tx1"/>
                </a:solidFill>
              </a:rPr>
              <a:t>bladder</a:t>
            </a:r>
          </a:p>
          <a:p>
            <a:endParaRPr lang="en-US" dirty="0">
              <a:solidFill>
                <a:schemeClr val="tx1"/>
              </a:solidFill>
            </a:endParaRPr>
          </a:p>
          <a:p>
            <a:pPr marL="0" indent="0">
              <a:buNone/>
            </a:pPr>
            <a:endParaRPr lang="en-US" dirty="0">
              <a:solidFill>
                <a:schemeClr val="tx1"/>
              </a:solidFill>
            </a:endParaRPr>
          </a:p>
          <a:p>
            <a:r>
              <a:rPr lang="en-US" dirty="0">
                <a:solidFill>
                  <a:schemeClr val="tx1"/>
                </a:solidFill>
              </a:rPr>
              <a:t>Condom </a:t>
            </a:r>
            <a:r>
              <a:rPr lang="en-US" dirty="0" smtClean="0">
                <a:solidFill>
                  <a:schemeClr val="tx1"/>
                </a:solidFill>
              </a:rPr>
              <a:t>Catheter</a:t>
            </a:r>
          </a:p>
          <a:p>
            <a:r>
              <a:rPr lang="en-US" dirty="0" err="1" smtClean="0">
                <a:solidFill>
                  <a:schemeClr val="tx1"/>
                </a:solidFill>
              </a:rPr>
              <a:t>Mitrofanoff</a:t>
            </a:r>
            <a:endParaRPr lang="en-US" dirty="0">
              <a:solidFill>
                <a:schemeClr val="tx1"/>
              </a:solidFill>
            </a:endParaRPr>
          </a:p>
        </p:txBody>
      </p:sp>
    </p:spTree>
    <p:extLst>
      <p:ext uri="{BB962C8B-B14F-4D97-AF65-F5344CB8AC3E}">
        <p14:creationId xmlns:p14="http://schemas.microsoft.com/office/powerpoint/2010/main" val="233881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tx1"/>
                </a:solidFill>
              </a:rPr>
              <a:t>Bladder Takeaways</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Bladder management </a:t>
            </a:r>
          </a:p>
          <a:p>
            <a:pPr lvl="1"/>
            <a:r>
              <a:rPr lang="en-US" dirty="0">
                <a:solidFill>
                  <a:schemeClr val="tx1"/>
                </a:solidFill>
              </a:rPr>
              <a:t>Individualized based on hand function, caregiver assistance, body habitus, gender, etc.</a:t>
            </a:r>
          </a:p>
          <a:p>
            <a:pPr lvl="1"/>
            <a:r>
              <a:rPr lang="en-US" dirty="0">
                <a:solidFill>
                  <a:schemeClr val="tx1"/>
                </a:solidFill>
              </a:rPr>
              <a:t>Intermittent catheterization often considered optimal</a:t>
            </a:r>
            <a:endParaRPr lang="en-US" dirty="0"/>
          </a:p>
          <a:p>
            <a:r>
              <a:rPr lang="en-US" dirty="0">
                <a:solidFill>
                  <a:schemeClr val="tx1"/>
                </a:solidFill>
              </a:rPr>
              <a:t>Surveillance</a:t>
            </a:r>
          </a:p>
          <a:p>
            <a:pPr lvl="1"/>
            <a:r>
              <a:rPr lang="en-US" dirty="0">
                <a:solidFill>
                  <a:schemeClr val="tx1"/>
                </a:solidFill>
              </a:rPr>
              <a:t>Urinalysis and culture not recommended</a:t>
            </a:r>
          </a:p>
          <a:p>
            <a:pPr lvl="1"/>
            <a:r>
              <a:rPr lang="en-US" dirty="0">
                <a:solidFill>
                  <a:schemeClr val="tx1"/>
                </a:solidFill>
              </a:rPr>
              <a:t>Consider annual renal assessment</a:t>
            </a:r>
          </a:p>
          <a:p>
            <a:r>
              <a:rPr lang="en-US" dirty="0">
                <a:solidFill>
                  <a:schemeClr val="tx1"/>
                </a:solidFill>
              </a:rPr>
              <a:t>UTI</a:t>
            </a:r>
          </a:p>
          <a:p>
            <a:pPr lvl="1"/>
            <a:r>
              <a:rPr lang="en-US" dirty="0">
                <a:solidFill>
                  <a:schemeClr val="tx1"/>
                </a:solidFill>
              </a:rPr>
              <a:t>Treatment with antibiotics should be based upon culture sensitivities </a:t>
            </a:r>
          </a:p>
          <a:p>
            <a:pPr lvl="1"/>
            <a:r>
              <a:rPr lang="en-US" dirty="0">
                <a:solidFill>
                  <a:schemeClr val="tx1"/>
                </a:solidFill>
              </a:rPr>
              <a:t>Only treat symptomatic UTI’s (cloudy and malodorous urine without other symptoms is not considered a UTI)</a:t>
            </a:r>
          </a:p>
          <a:p>
            <a:endParaRPr lang="en-US" dirty="0"/>
          </a:p>
        </p:txBody>
      </p:sp>
    </p:spTree>
    <p:extLst>
      <p:ext uri="{BB962C8B-B14F-4D97-AF65-F5344CB8AC3E}">
        <p14:creationId xmlns:p14="http://schemas.microsoft.com/office/powerpoint/2010/main" val="345875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CIP ASIA Base Opt 3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5282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2270126"/>
            <a:ext cx="7886700" cy="1325563"/>
          </a:xfrm>
        </p:spPr>
        <p:txBody>
          <a:bodyPr/>
          <a:lstStyle/>
          <a:p>
            <a:r>
              <a:rPr lang="en-US" dirty="0">
                <a:solidFill>
                  <a:schemeClr val="tx1"/>
                </a:solidFill>
              </a:rPr>
              <a:t>Resources for Primary Care</a:t>
            </a:r>
          </a:p>
        </p:txBody>
      </p:sp>
    </p:spTree>
    <p:extLst>
      <p:ext uri="{BB962C8B-B14F-4D97-AF65-F5344CB8AC3E}">
        <p14:creationId xmlns:p14="http://schemas.microsoft.com/office/powerpoint/2010/main" val="387873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Currently available</a:t>
            </a:r>
          </a:p>
        </p:txBody>
      </p:sp>
      <p:sp>
        <p:nvSpPr>
          <p:cNvPr id="3" name="Content Placeholder 2"/>
          <p:cNvSpPr>
            <a:spLocks noGrp="1"/>
          </p:cNvSpPr>
          <p:nvPr>
            <p:ph sz="half" idx="1"/>
          </p:nvPr>
        </p:nvSpPr>
        <p:spPr/>
        <p:txBody>
          <a:bodyPr/>
          <a:lstStyle/>
          <a:p>
            <a:r>
              <a:rPr lang="en-US" dirty="0">
                <a:hlinkClick r:id="rId3"/>
              </a:rPr>
              <a:t>https://actionnuggets.ca/</a:t>
            </a:r>
            <a:endParaRPr lang="en-US" dirty="0"/>
          </a:p>
          <a:p>
            <a:endParaRPr lang="en-US" dirty="0"/>
          </a:p>
          <a:p>
            <a:pPr marL="0" indent="0">
              <a:buNone/>
            </a:pPr>
            <a:endParaRPr lang="en-US" dirty="0"/>
          </a:p>
        </p:txBody>
      </p:sp>
      <p:sp>
        <p:nvSpPr>
          <p:cNvPr id="4" name="Content Placeholder 3"/>
          <p:cNvSpPr>
            <a:spLocks noGrp="1"/>
          </p:cNvSpPr>
          <p:nvPr>
            <p:ph sz="half" idx="2"/>
          </p:nvPr>
        </p:nvSpPr>
        <p:spPr/>
        <p:txBody>
          <a:bodyPr/>
          <a:lstStyle/>
          <a:p>
            <a:r>
              <a:rPr lang="en-US" dirty="0">
                <a:hlinkClick r:id="rId4"/>
              </a:rPr>
              <a:t>https://scireproject.com/clinical-resources/health-care-providers/</a:t>
            </a:r>
            <a:endParaRPr lang="en-US" dirty="0"/>
          </a:p>
          <a:p>
            <a:endParaRPr lang="en-US"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936" y="2356043"/>
            <a:ext cx="4168436" cy="214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1929" y="2989246"/>
            <a:ext cx="3025855" cy="216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04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2258" t="1560" r="1915" b="1426"/>
          <a:stretch/>
        </p:blipFill>
        <p:spPr bwMode="auto">
          <a:xfrm>
            <a:off x="541176" y="666752"/>
            <a:ext cx="3564293" cy="514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629150" y="666751"/>
            <a:ext cx="3886200" cy="5304559"/>
          </a:xfrm>
        </p:spPr>
        <p:txBody>
          <a:bodyPr>
            <a:normAutofit lnSpcReduction="10000"/>
          </a:bodyPr>
          <a:lstStyle/>
          <a:p>
            <a:pPr marL="0" indent="0">
              <a:buNone/>
            </a:pPr>
            <a:r>
              <a:rPr lang="en-US" b="1" dirty="0">
                <a:solidFill>
                  <a:schemeClr val="tx1"/>
                </a:solidFill>
              </a:rPr>
              <a:t>ASIA Primary Care Committee:</a:t>
            </a:r>
          </a:p>
          <a:p>
            <a:pPr marL="0" indent="0">
              <a:buNone/>
            </a:pPr>
            <a:endParaRPr lang="en-US" sz="2000" b="1" dirty="0">
              <a:solidFill>
                <a:schemeClr val="tx1"/>
              </a:solidFill>
            </a:endParaRPr>
          </a:p>
          <a:p>
            <a:r>
              <a:rPr lang="en-US" sz="2000" dirty="0">
                <a:solidFill>
                  <a:schemeClr val="tx1"/>
                </a:solidFill>
              </a:rPr>
              <a:t>Primary care clinicians, SCI specialists, consumers with SCI, researchers, and other SCI stakeholders</a:t>
            </a:r>
          </a:p>
          <a:p>
            <a:r>
              <a:rPr lang="en-US" sz="2000" dirty="0">
                <a:solidFill>
                  <a:schemeClr val="tx1"/>
                </a:solidFill>
              </a:rPr>
              <a:t>Dialogue amongst these groups (and others as needed) with the goal of advancing primary care delivery and services for people with SCI</a:t>
            </a:r>
          </a:p>
          <a:p>
            <a:r>
              <a:rPr lang="en-US" sz="2000" dirty="0">
                <a:solidFill>
                  <a:schemeClr val="tx1"/>
                </a:solidFill>
              </a:rPr>
              <a:t>Open access online special edition for PCP’s and others</a:t>
            </a:r>
          </a:p>
          <a:p>
            <a:pPr marL="0" indent="0">
              <a:buNone/>
            </a:pPr>
            <a:endParaRPr lang="en-US" sz="2000" dirty="0">
              <a:solidFill>
                <a:schemeClr val="tx1"/>
              </a:solidFill>
            </a:endParaRPr>
          </a:p>
        </p:txBody>
      </p:sp>
    </p:spTree>
    <p:extLst>
      <p:ext uri="{BB962C8B-B14F-4D97-AF65-F5344CB8AC3E}">
        <p14:creationId xmlns:p14="http://schemas.microsoft.com/office/powerpoint/2010/main" val="50758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4825" y="365126"/>
            <a:ext cx="4572000" cy="1325563"/>
          </a:xfrm>
        </p:spPr>
        <p:txBody>
          <a:bodyPr>
            <a:normAutofit/>
          </a:bodyPr>
          <a:lstStyle/>
          <a:p>
            <a:r>
              <a:rPr lang="en-US" sz="3200" dirty="0">
                <a:solidFill>
                  <a:schemeClr val="tx1"/>
                </a:solidFill>
              </a:rPr>
              <a:t>ASCIP/ASIA Future Resources</a:t>
            </a:r>
          </a:p>
        </p:txBody>
      </p:sp>
      <p:sp>
        <p:nvSpPr>
          <p:cNvPr id="4" name="Content Placeholder 3"/>
          <p:cNvSpPr>
            <a:spLocks noGrp="1"/>
          </p:cNvSpPr>
          <p:nvPr>
            <p:ph sz="half" idx="2"/>
          </p:nvPr>
        </p:nvSpPr>
        <p:spPr>
          <a:xfrm>
            <a:off x="4629150" y="1482725"/>
            <a:ext cx="3886200" cy="4145684"/>
          </a:xfrm>
        </p:spPr>
        <p:txBody>
          <a:bodyPr/>
          <a:lstStyle/>
          <a:p>
            <a:r>
              <a:rPr lang="en-US" dirty="0">
                <a:solidFill>
                  <a:schemeClr val="tx1"/>
                </a:solidFill>
              </a:rPr>
              <a:t>Joint website page </a:t>
            </a:r>
          </a:p>
          <a:p>
            <a:pPr lvl="1"/>
            <a:r>
              <a:rPr lang="en-US" dirty="0">
                <a:solidFill>
                  <a:schemeClr val="tx1"/>
                </a:solidFill>
              </a:rPr>
              <a:t>ASIA and ASCIP</a:t>
            </a:r>
          </a:p>
          <a:p>
            <a:r>
              <a:rPr lang="en-US" dirty="0">
                <a:solidFill>
                  <a:schemeClr val="tx1"/>
                </a:solidFill>
              </a:rPr>
              <a:t>Open access of Topics journal articles</a:t>
            </a:r>
          </a:p>
          <a:p>
            <a:r>
              <a:rPr lang="en-US" dirty="0">
                <a:solidFill>
                  <a:schemeClr val="tx1"/>
                </a:solidFill>
              </a:rPr>
              <a:t>Video record workshop</a:t>
            </a:r>
          </a:p>
          <a:p>
            <a:r>
              <a:rPr lang="en-US" dirty="0">
                <a:solidFill>
                  <a:schemeClr val="tx1"/>
                </a:solidFill>
              </a:rPr>
              <a:t>Develop webinar</a:t>
            </a:r>
          </a:p>
          <a:p>
            <a:pPr marL="0" indent="0">
              <a:buNone/>
            </a:pPr>
            <a:endParaRPr lang="en-US" dirty="0">
              <a:solidFill>
                <a:schemeClr val="tx1"/>
              </a:solidFill>
            </a:endParaRPr>
          </a:p>
        </p:txBody>
      </p:sp>
      <p:pic>
        <p:nvPicPr>
          <p:cNvPr id="102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365126"/>
            <a:ext cx="3311391" cy="556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771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284161"/>
            <a:ext cx="7583488" cy="1143000"/>
          </a:xfrm>
        </p:spPr>
        <p:txBody>
          <a:bodyPr/>
          <a:lstStyle/>
          <a:p>
            <a:r>
              <a:rPr lang="en-US" sz="4000" dirty="0">
                <a:solidFill>
                  <a:schemeClr val="tx1"/>
                </a:solidFill>
              </a:rPr>
              <a:t>Concluding Remarks</a:t>
            </a:r>
          </a:p>
        </p:txBody>
      </p:sp>
      <p:sp>
        <p:nvSpPr>
          <p:cNvPr id="3" name="Content Placeholder 2"/>
          <p:cNvSpPr>
            <a:spLocks noGrp="1"/>
          </p:cNvSpPr>
          <p:nvPr>
            <p:ph idx="1"/>
          </p:nvPr>
        </p:nvSpPr>
        <p:spPr>
          <a:xfrm>
            <a:off x="955675" y="1740666"/>
            <a:ext cx="7232650" cy="4164376"/>
          </a:xfrm>
        </p:spPr>
        <p:txBody>
          <a:bodyPr/>
          <a:lstStyle/>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People with SCI are “high utilizers” of health care, but have poorer health outcomes.  How can we address that?</a:t>
            </a:r>
          </a:p>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SCI specialists are available, but we hope to improve PCP awareness of common secondary effects of SCI.</a:t>
            </a:r>
          </a:p>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We know that 30 years after passage of the ADA, health care is still largely inaccessible to people with SCI.  What can we do about that?</a:t>
            </a:r>
          </a:p>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Discussion?</a:t>
            </a:r>
          </a:p>
        </p:txBody>
      </p:sp>
    </p:spTree>
    <p:extLst>
      <p:ext uri="{BB962C8B-B14F-4D97-AF65-F5344CB8AC3E}">
        <p14:creationId xmlns:p14="http://schemas.microsoft.com/office/powerpoint/2010/main" val="50737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CIP ASIA Base Opt 3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79463" y="1391069"/>
            <a:ext cx="7583488" cy="1679575"/>
          </a:xfrm>
        </p:spPr>
        <p:txBody>
          <a:bodyPr/>
          <a:lstStyle/>
          <a:p>
            <a:r>
              <a:rPr lang="en-US" dirty="0">
                <a:solidFill>
                  <a:schemeClr val="tx1"/>
                </a:solidFill>
              </a:rPr>
              <a:t>Primary Care for Persons with Spinal Cord Injury or Disease</a:t>
            </a:r>
          </a:p>
        </p:txBody>
      </p:sp>
      <p:sp>
        <p:nvSpPr>
          <p:cNvPr id="3" name="Subtitle 2"/>
          <p:cNvSpPr>
            <a:spLocks noGrp="1"/>
          </p:cNvSpPr>
          <p:nvPr>
            <p:ph type="subTitle" idx="1"/>
          </p:nvPr>
        </p:nvSpPr>
        <p:spPr>
          <a:xfrm>
            <a:off x="779463" y="3421532"/>
            <a:ext cx="7583487" cy="1443209"/>
          </a:xfrm>
        </p:spPr>
        <p:txBody>
          <a:bodyPr>
            <a:noAutofit/>
          </a:bodyPr>
          <a:lstStyle/>
          <a:p>
            <a:r>
              <a:rPr lang="en-US" sz="2000" dirty="0">
                <a:solidFill>
                  <a:schemeClr val="tx1"/>
                </a:solidFill>
                <a:latin typeface="Calibri" panose="020F0502020204030204" pitchFamily="34" charset="0"/>
              </a:rPr>
              <a:t>Robin Bischoff, CRRN  Kessler Institute for Rehabilitation</a:t>
            </a:r>
          </a:p>
          <a:p>
            <a:r>
              <a:rPr lang="en-US" sz="2000" dirty="0">
                <a:solidFill>
                  <a:schemeClr val="tx1"/>
                </a:solidFill>
                <a:latin typeface="Calibri" panose="020F0502020204030204" pitchFamily="34" charset="0"/>
              </a:rPr>
              <a:t>rbischoff@kessler-rehab.com</a:t>
            </a:r>
          </a:p>
          <a:p>
            <a:endParaRPr lang="en-US" sz="2000" dirty="0">
              <a:solidFill>
                <a:schemeClr val="tx1"/>
              </a:solidFill>
              <a:latin typeface="Calibri" panose="020F0502020204030204" pitchFamily="34" charset="0"/>
            </a:endParaRPr>
          </a:p>
          <a:p>
            <a:r>
              <a:rPr lang="en-US" sz="2000" dirty="0">
                <a:solidFill>
                  <a:schemeClr val="tx1"/>
                </a:solidFill>
                <a:latin typeface="Calibri" panose="020F0502020204030204" pitchFamily="34" charset="0"/>
              </a:rPr>
              <a:t>Michael Stillman, MD  Sidney Kimmel Medical College of </a:t>
            </a:r>
            <a:br>
              <a:rPr lang="en-US" sz="2000" dirty="0">
                <a:solidFill>
                  <a:schemeClr val="tx1"/>
                </a:solidFill>
                <a:latin typeface="Calibri" panose="020F0502020204030204" pitchFamily="34" charset="0"/>
              </a:rPr>
            </a:br>
            <a:r>
              <a:rPr lang="en-US" sz="2000" dirty="0">
                <a:solidFill>
                  <a:schemeClr val="tx1"/>
                </a:solidFill>
                <a:latin typeface="Calibri" panose="020F0502020204030204" pitchFamily="34" charset="0"/>
              </a:rPr>
              <a:t>Thomas Jefferson University</a:t>
            </a:r>
          </a:p>
          <a:p>
            <a:r>
              <a:rPr lang="en-US" sz="2000" dirty="0">
                <a:solidFill>
                  <a:schemeClr val="tx1"/>
                </a:solidFill>
                <a:latin typeface="Calibri" panose="020F0502020204030204" pitchFamily="34" charset="0"/>
              </a:rPr>
              <a:t>michael.stillman@jefferson.edu</a:t>
            </a:r>
          </a:p>
        </p:txBody>
      </p:sp>
    </p:spTree>
    <p:extLst>
      <p:ext uri="{BB962C8B-B14F-4D97-AF65-F5344CB8AC3E}">
        <p14:creationId xmlns:p14="http://schemas.microsoft.com/office/powerpoint/2010/main" val="175041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1153014"/>
            <a:ext cx="7583488" cy="1277957"/>
          </a:xfrm>
        </p:spPr>
        <p:txBody>
          <a:bodyPr/>
          <a:lstStyle/>
          <a:p>
            <a:r>
              <a:rPr lang="en-US" dirty="0">
                <a:solidFill>
                  <a:schemeClr val="tx1"/>
                </a:solidFill>
              </a:rPr>
              <a:t>Conflicts and Disclosures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smtClean="0">
              <a:solidFill>
                <a:srgbClr val="FF0000"/>
              </a:solidFill>
              <a:effectLst/>
            </a:endParaRPr>
          </a:p>
          <a:p>
            <a:pPr marL="0" indent="0" algn="ctr">
              <a:buNone/>
            </a:pPr>
            <a:endParaRPr lang="en-US" dirty="0">
              <a:solidFill>
                <a:srgbClr val="FF0000"/>
              </a:solidFill>
              <a:effectLst/>
            </a:endParaRPr>
          </a:p>
          <a:p>
            <a:pPr marL="0" indent="0" algn="ctr">
              <a:buNone/>
            </a:pPr>
            <a:r>
              <a:rPr lang="en-US" dirty="0" smtClean="0">
                <a:solidFill>
                  <a:srgbClr val="FF0000"/>
                </a:solidFill>
                <a:effectLst/>
              </a:rPr>
              <a:t>The </a:t>
            </a:r>
            <a:r>
              <a:rPr lang="en-US" dirty="0">
                <a:solidFill>
                  <a:srgbClr val="FF0000"/>
                </a:solidFill>
                <a:effectLst/>
              </a:rPr>
              <a:t>presenters have no financial conflicts of interest relative to this presentation</a:t>
            </a:r>
            <a:endParaRPr lang="en-US" dirty="0">
              <a:solidFill>
                <a:srgbClr val="FF0000"/>
              </a:solidFill>
            </a:endParaRPr>
          </a:p>
        </p:txBody>
      </p:sp>
    </p:spTree>
    <p:extLst>
      <p:ext uri="{BB962C8B-B14F-4D97-AF65-F5344CB8AC3E}">
        <p14:creationId xmlns:p14="http://schemas.microsoft.com/office/powerpoint/2010/main" val="67330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24427"/>
            <a:ext cx="9144000" cy="1104143"/>
          </a:xfrm>
        </p:spPr>
        <p:txBody>
          <a:bodyPr/>
          <a:lstStyle/>
          <a:p>
            <a:r>
              <a:rPr lang="en-US" sz="4000" dirty="0">
                <a:solidFill>
                  <a:schemeClr val="tx1"/>
                </a:solidFill>
              </a:rPr>
              <a:t>Goals and Learning Objectives</a:t>
            </a:r>
          </a:p>
        </p:txBody>
      </p:sp>
      <p:sp>
        <p:nvSpPr>
          <p:cNvPr id="3" name="Content Placeholder 2"/>
          <p:cNvSpPr>
            <a:spLocks noGrp="1"/>
          </p:cNvSpPr>
          <p:nvPr>
            <p:ph idx="1"/>
          </p:nvPr>
        </p:nvSpPr>
        <p:spPr>
          <a:xfrm>
            <a:off x="955675" y="1590427"/>
            <a:ext cx="7232650" cy="4623086"/>
          </a:xfrm>
        </p:spPr>
        <p:txBody>
          <a:bodyPr>
            <a:noAutofit/>
          </a:bodyPr>
          <a:lstStyle/>
          <a:p>
            <a:pPr marL="0" indent="0">
              <a:buNone/>
            </a:pPr>
            <a:r>
              <a:rPr lang="en-US" sz="2800" dirty="0">
                <a:solidFill>
                  <a:schemeClr val="tx1"/>
                </a:solidFill>
                <a:latin typeface="Calibri"/>
                <a:cs typeface="Calibri"/>
              </a:rPr>
              <a:t>1) Review basic demographics of spinal cord injury (SCI)</a:t>
            </a:r>
          </a:p>
          <a:p>
            <a:pPr marL="0" indent="0">
              <a:buNone/>
            </a:pPr>
            <a:r>
              <a:rPr lang="en-US" sz="2800" dirty="0">
                <a:solidFill>
                  <a:schemeClr val="tx1"/>
                </a:solidFill>
                <a:latin typeface="Calibri"/>
                <a:cs typeface="Calibri"/>
              </a:rPr>
              <a:t>2) Present data on outpatient health care utilization by people with SCI</a:t>
            </a:r>
          </a:p>
          <a:p>
            <a:pPr marL="0" indent="0">
              <a:buNone/>
            </a:pPr>
            <a:r>
              <a:rPr lang="en-US" sz="2800" dirty="0">
                <a:solidFill>
                  <a:schemeClr val="tx1"/>
                </a:solidFill>
                <a:latin typeface="Calibri"/>
                <a:cs typeface="Calibri"/>
              </a:rPr>
              <a:t>3) Discuss major “secondary effects” of SCI and basic management</a:t>
            </a:r>
          </a:p>
          <a:p>
            <a:pPr marL="0" indent="0">
              <a:buNone/>
            </a:pPr>
            <a:r>
              <a:rPr lang="en-US" sz="2800" dirty="0">
                <a:solidFill>
                  <a:schemeClr val="tx1"/>
                </a:solidFill>
                <a:latin typeface="Calibri"/>
                <a:cs typeface="Calibri"/>
              </a:rPr>
              <a:t>4) A call to action and advocacy</a:t>
            </a:r>
          </a:p>
        </p:txBody>
      </p:sp>
    </p:spTree>
    <p:extLst>
      <p:ext uri="{BB962C8B-B14F-4D97-AF65-F5344CB8AC3E}">
        <p14:creationId xmlns:p14="http://schemas.microsoft.com/office/powerpoint/2010/main" val="105625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641565"/>
            <a:ext cx="7583488" cy="1302745"/>
          </a:xfrm>
        </p:spPr>
        <p:txBody>
          <a:bodyPr/>
          <a:lstStyle/>
          <a:p>
            <a:r>
              <a:rPr lang="en-US" dirty="0">
                <a:solidFill>
                  <a:schemeClr val="tx1"/>
                </a:solidFill>
              </a:rPr>
              <a:t>Spinal Cord Injury (SCI) Demographics</a:t>
            </a:r>
          </a:p>
        </p:txBody>
      </p:sp>
      <p:sp>
        <p:nvSpPr>
          <p:cNvPr id="3" name="Content Placeholder 2"/>
          <p:cNvSpPr>
            <a:spLocks noGrp="1"/>
          </p:cNvSpPr>
          <p:nvPr>
            <p:ph idx="1"/>
          </p:nvPr>
        </p:nvSpPr>
        <p:spPr>
          <a:xfrm>
            <a:off x="955675" y="2260195"/>
            <a:ext cx="7232650" cy="4395730"/>
          </a:xfrm>
        </p:spPr>
        <p:txBody>
          <a:bodyPr>
            <a:normAutofit/>
          </a:bodyPr>
          <a:lstStyle/>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Approximately 17,730 new cases of SCI/</a:t>
            </a:r>
            <a:r>
              <a:rPr lang="en-US" dirty="0" err="1">
                <a:solidFill>
                  <a:schemeClr val="tx1"/>
                </a:solidFill>
                <a:latin typeface="Calibri" panose="020F0502020204030204" pitchFamily="34" charset="0"/>
              </a:rPr>
              <a:t>yr</a:t>
            </a:r>
            <a:r>
              <a:rPr lang="en-US" dirty="0">
                <a:solidFill>
                  <a:schemeClr val="tx1"/>
                </a:solidFill>
                <a:latin typeface="Calibri" panose="020F0502020204030204" pitchFamily="34" charset="0"/>
              </a:rPr>
              <a:t> in the United States</a:t>
            </a:r>
          </a:p>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Approximately 291,000 people in the United States living with SCI</a:t>
            </a:r>
          </a:p>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Average age at injury is 43; 78% of recent injuries are in men</a:t>
            </a:r>
          </a:p>
          <a:p>
            <a:pPr marL="0" indent="0">
              <a:spcBef>
                <a:spcPts val="800"/>
              </a:spcBef>
              <a:buNone/>
            </a:pPr>
            <a:r>
              <a:rPr lang="en-US" dirty="0">
                <a:solidFill>
                  <a:srgbClr val="FF0000"/>
                </a:solidFill>
                <a:latin typeface="Calibri" panose="020F0502020204030204" pitchFamily="34" charset="0"/>
              </a:rPr>
              <a:t>• </a:t>
            </a:r>
            <a:r>
              <a:rPr lang="en-US" dirty="0">
                <a:solidFill>
                  <a:schemeClr val="tx1"/>
                </a:solidFill>
                <a:latin typeface="Calibri" panose="020F0502020204030204" pitchFamily="34" charset="0"/>
              </a:rPr>
              <a:t>MVA accounts for 39.3% of SCI; falls for 31.8%</a:t>
            </a:r>
          </a:p>
          <a:p>
            <a:pPr marL="0" indent="0">
              <a:buNone/>
            </a:pPr>
            <a:r>
              <a:rPr lang="en-US" sz="1000" dirty="0">
                <a:solidFill>
                  <a:schemeClr val="tx1"/>
                </a:solidFill>
                <a:latin typeface="Calibri" panose="020F0502020204030204" pitchFamily="34" charset="0"/>
              </a:rPr>
              <a:t>National Spinal Cord Injury Statistical Center “Spinal Cord Injury Facts and Figures at a Glance 2019”  http:nscisc.uab.edu/Public/Facts%20and%20Figures%202019%20-%20Final.pdf </a:t>
            </a:r>
          </a:p>
        </p:txBody>
      </p:sp>
    </p:spTree>
    <p:extLst>
      <p:ext uri="{BB962C8B-B14F-4D97-AF65-F5344CB8AC3E}">
        <p14:creationId xmlns:p14="http://schemas.microsoft.com/office/powerpoint/2010/main" val="110052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79463" y="249835"/>
            <a:ext cx="7583488" cy="1143000"/>
          </a:xfrm>
        </p:spPr>
        <p:txBody>
          <a:bodyPr/>
          <a:lstStyle/>
          <a:p>
            <a:r>
              <a:rPr lang="en-US" dirty="0">
                <a:solidFill>
                  <a:schemeClr val="tx1"/>
                </a:solidFill>
              </a:rPr>
              <a:t>Health Care Utilization</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387242048"/>
              </p:ext>
            </p:extLst>
          </p:nvPr>
        </p:nvGraphicFramePr>
        <p:xfrm>
          <a:off x="457200" y="1291266"/>
          <a:ext cx="8229600" cy="433789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95343" y="5743578"/>
            <a:ext cx="7596642" cy="246221"/>
          </a:xfrm>
          <a:prstGeom prst="rect">
            <a:avLst/>
          </a:prstGeom>
          <a:noFill/>
        </p:spPr>
        <p:txBody>
          <a:bodyPr wrap="square" rtlCol="0">
            <a:spAutoFit/>
          </a:bodyPr>
          <a:lstStyle/>
          <a:p>
            <a:r>
              <a:rPr lang="en-US" sz="1000" dirty="0">
                <a:latin typeface="Calibri" panose="020F0502020204030204" pitchFamily="34" charset="0"/>
              </a:rPr>
              <a:t>Stillman et al. Health care utilization and associated barriers experienced by wheelchair users: A pilot study. </a:t>
            </a:r>
            <a:r>
              <a:rPr lang="en-US" sz="1000" dirty="0" err="1">
                <a:latin typeface="Calibri" panose="020F0502020204030204" pitchFamily="34" charset="0"/>
              </a:rPr>
              <a:t>Disabil</a:t>
            </a:r>
            <a:r>
              <a:rPr lang="en-US" sz="1000" dirty="0">
                <a:latin typeface="Calibri" panose="020F0502020204030204" pitchFamily="34" charset="0"/>
              </a:rPr>
              <a:t> Health J. 2017; 10(4):502-8.</a:t>
            </a:r>
          </a:p>
        </p:txBody>
      </p:sp>
    </p:spTree>
    <p:extLst>
      <p:ext uri="{BB962C8B-B14F-4D97-AF65-F5344CB8AC3E}">
        <p14:creationId xmlns:p14="http://schemas.microsoft.com/office/powerpoint/2010/main" val="304061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CIP ASIA Base Opt 3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4000" dirty="0">
                <a:solidFill>
                  <a:schemeClr val="tx1"/>
                </a:solidFill>
              </a:rPr>
              <a:t>Life Expectancy in SCI</a:t>
            </a:r>
          </a:p>
        </p:txBody>
      </p:sp>
      <p:pic>
        <p:nvPicPr>
          <p:cNvPr id="4" name="Content Placeholder 3"/>
          <p:cNvPicPr>
            <a:picLocks noGrp="1" noChangeAspect="1"/>
          </p:cNvPicPr>
          <p:nvPr>
            <p:ph idx="1"/>
          </p:nvPr>
        </p:nvPicPr>
        <p:blipFill>
          <a:blip r:embed="rId4"/>
          <a:stretch>
            <a:fillRect/>
          </a:stretch>
        </p:blipFill>
        <p:spPr>
          <a:xfrm>
            <a:off x="1209675" y="1144901"/>
            <a:ext cx="6724650" cy="4286250"/>
          </a:xfrm>
          <a:prstGeom prst="rect">
            <a:avLst/>
          </a:prstGeom>
          <a:ln w="127000" cap="sq">
            <a:noFill/>
            <a:miter lim="800000"/>
          </a:ln>
          <a:effectLst>
            <a:outerShdw blurRad="57150" dist="50800" dir="2700000" algn="tl" rotWithShape="0">
              <a:srgbClr val="000000">
                <a:alpha val="40000"/>
              </a:srgbClr>
            </a:outerShdw>
          </a:effectLst>
        </p:spPr>
      </p:pic>
      <p:sp>
        <p:nvSpPr>
          <p:cNvPr id="5" name="TextBox 4"/>
          <p:cNvSpPr txBox="1"/>
          <p:nvPr/>
        </p:nvSpPr>
        <p:spPr>
          <a:xfrm>
            <a:off x="1102960" y="5549361"/>
            <a:ext cx="7294314" cy="400110"/>
          </a:xfrm>
          <a:prstGeom prst="rect">
            <a:avLst/>
          </a:prstGeom>
          <a:noFill/>
        </p:spPr>
        <p:txBody>
          <a:bodyPr wrap="square" rtlCol="0">
            <a:spAutoFit/>
          </a:bodyPr>
          <a:lstStyle/>
          <a:p>
            <a:r>
              <a:rPr lang="en-US" sz="1000" dirty="0">
                <a:latin typeface="Calibri" panose="020F0502020204030204" pitchFamily="34" charset="0"/>
              </a:rPr>
              <a:t>Life expectancy for spinal cord injuries in the U.S. for those who survive at least one year post-injury as of 2018, by age and severity. https://www.statsta.com/statistics/640901/life-expectancy-spinal-cord-injuries-persons-who-survive-one-year/</a:t>
            </a:r>
          </a:p>
        </p:txBody>
      </p:sp>
    </p:spTree>
    <p:extLst>
      <p:ext uri="{BB962C8B-B14F-4D97-AF65-F5344CB8AC3E}">
        <p14:creationId xmlns:p14="http://schemas.microsoft.com/office/powerpoint/2010/main" val="1724323401"/>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DCA145630D094396EA2F0BA6F7B4F6" ma:contentTypeVersion="13" ma:contentTypeDescription="Create a new document." ma:contentTypeScope="" ma:versionID="8cf50f304de5b8f33c55f077536487a3">
  <xsd:schema xmlns:xsd="http://www.w3.org/2001/XMLSchema" xmlns:xs="http://www.w3.org/2001/XMLSchema" xmlns:p="http://schemas.microsoft.com/office/2006/metadata/properties" xmlns:ns3="c66dcb6a-eaf0-4fc6-8720-e8d19edd4f0c" xmlns:ns4="348c6b3f-89b4-4745-8bea-00ffd95bd6bc" targetNamespace="http://schemas.microsoft.com/office/2006/metadata/properties" ma:root="true" ma:fieldsID="a200a99b95017c317eb7ef706726633a" ns3:_="" ns4:_="">
    <xsd:import namespace="c66dcb6a-eaf0-4fc6-8720-e8d19edd4f0c"/>
    <xsd:import namespace="348c6b3f-89b4-4745-8bea-00ffd95bd6b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dcb6a-eaf0-4fc6-8720-e8d19edd4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c6b3f-89b4-4745-8bea-00ffd95bd6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8DE3D-106B-4A9E-975E-817A58320477}">
  <ds:schemaRefs>
    <ds:schemaRef ds:uri="http://schemas.microsoft.com/sharepoint/v3/contenttype/forms"/>
  </ds:schemaRefs>
</ds:datastoreItem>
</file>

<file path=customXml/itemProps2.xml><?xml version="1.0" encoding="utf-8"?>
<ds:datastoreItem xmlns:ds="http://schemas.openxmlformats.org/officeDocument/2006/customXml" ds:itemID="{4C3012CA-A459-4DB7-B87D-7EA88193861F}">
  <ds:schemaRefs>
    <ds:schemaRef ds:uri="http://schemas.microsoft.com/office/2006/metadata/properties"/>
    <ds:schemaRef ds:uri="c66dcb6a-eaf0-4fc6-8720-e8d19edd4f0c"/>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348c6b3f-89b4-4745-8bea-00ffd95bd6bc"/>
    <ds:schemaRef ds:uri="http://www.w3.org/XML/1998/namespace"/>
  </ds:schemaRefs>
</ds:datastoreItem>
</file>

<file path=customXml/itemProps3.xml><?xml version="1.0" encoding="utf-8"?>
<ds:datastoreItem xmlns:ds="http://schemas.openxmlformats.org/officeDocument/2006/customXml" ds:itemID="{E39FE1F6-42BF-4F16-9D23-CD2C01677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dcb6a-eaf0-4fc6-8720-e8d19edd4f0c"/>
    <ds:schemaRef ds:uri="348c6b3f-89b4-4745-8bea-00ffd95bd6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Summer.thmx</Template>
  <TotalTime>3230</TotalTime>
  <Words>3072</Words>
  <Application>Microsoft Macintosh PowerPoint</Application>
  <PresentationFormat>On-screen Show (4:3)</PresentationFormat>
  <Paragraphs>300</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Summer</vt:lpstr>
      <vt:lpstr>PowerPoint Presentation</vt:lpstr>
      <vt:lpstr>PowerPoint Presentation</vt:lpstr>
      <vt:lpstr>PowerPoint Presentation</vt:lpstr>
      <vt:lpstr>Primary Care for Persons with Spinal Cord Injury or Disease</vt:lpstr>
      <vt:lpstr>Conflicts and Disclosures</vt:lpstr>
      <vt:lpstr>Goals and Learning Objectives</vt:lpstr>
      <vt:lpstr>Spinal Cord Injury (SCI) Demographics</vt:lpstr>
      <vt:lpstr>Health Care Utilization</vt:lpstr>
      <vt:lpstr>Life Expectancy in SCI</vt:lpstr>
      <vt:lpstr>Accessibility Barriers</vt:lpstr>
      <vt:lpstr>Cancer Screenings: SCI vs National Cohort</vt:lpstr>
      <vt:lpstr>Receipt of Preventive Care in the VA System</vt:lpstr>
      <vt:lpstr>Quality of Physical Examinations</vt:lpstr>
      <vt:lpstr>SCI and its Systemic Effects</vt:lpstr>
      <vt:lpstr>Preventive Health after SCI</vt:lpstr>
      <vt:lpstr>Preventative Health after SCI</vt:lpstr>
      <vt:lpstr>Pain in SCI: A Very Nasty Problem</vt:lpstr>
      <vt:lpstr>Efficacy of Approaches to Pain in SCI</vt:lpstr>
      <vt:lpstr>CanPain Guidelines of 2016</vt:lpstr>
      <vt:lpstr>Perceived Efficacy of Medicinal Cannabis (MC)</vt:lpstr>
      <vt:lpstr>Dysautonomia Following SCI</vt:lpstr>
      <vt:lpstr>  Causes of AD                        Symptoms of AD</vt:lpstr>
      <vt:lpstr>Approaches to Management</vt:lpstr>
      <vt:lpstr>Dysreflexia Takeaway</vt:lpstr>
      <vt:lpstr>Neurogenic Bowel</vt:lpstr>
      <vt:lpstr>Bowel Programs</vt:lpstr>
      <vt:lpstr>Bowel Takeaway</vt:lpstr>
      <vt:lpstr>Neurogenic Bladder</vt:lpstr>
      <vt:lpstr>Bladder Takeaways</vt:lpstr>
      <vt:lpstr>Resources for Primary Care</vt:lpstr>
      <vt:lpstr>Currently available</vt:lpstr>
      <vt:lpstr>PowerPoint Presentation</vt:lpstr>
      <vt:lpstr>ASCIP/ASIA Future Resources</vt:lpstr>
      <vt:lpstr>Concluding Remarks</vt:lpstr>
    </vt:vector>
  </TitlesOfParts>
  <Company>University of Louisville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stillman</dc:creator>
  <cp:lastModifiedBy>michael stillman</cp:lastModifiedBy>
  <cp:revision>96</cp:revision>
  <dcterms:created xsi:type="dcterms:W3CDTF">2020-01-25T14:54:38Z</dcterms:created>
  <dcterms:modified xsi:type="dcterms:W3CDTF">2020-02-13T02:18:43Z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0x01010052DCA145630D094396EA2F0BA6F7B4F6</vt:lpwstr>
  </property>
</Properties>
</file>